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handoutMasterIdLst>
    <p:handoutMasterId r:id="rId16"/>
  </p:handoutMasterIdLst>
  <p:sldIdLst>
    <p:sldId id="257" r:id="rId2"/>
    <p:sldId id="256" r:id="rId3"/>
    <p:sldId id="258" r:id="rId4"/>
    <p:sldId id="259" r:id="rId5"/>
    <p:sldId id="260" r:id="rId6"/>
    <p:sldId id="261" r:id="rId7"/>
    <p:sldId id="262" r:id="rId8"/>
    <p:sldId id="263" r:id="rId9"/>
    <p:sldId id="264" r:id="rId10"/>
    <p:sldId id="267" r:id="rId11"/>
    <p:sldId id="265" r:id="rId12"/>
    <p:sldId id="266" r:id="rId13"/>
    <p:sldId id="268" r:id="rId14"/>
  </p:sldIdLst>
  <p:sldSz cx="9144000" cy="6858000" type="screen4x3"/>
  <p:notesSz cx="9144000" cy="6858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73239" autoAdjust="0"/>
  </p:normalViewPr>
  <p:slideViewPr>
    <p:cSldViewPr>
      <p:cViewPr varScale="1">
        <p:scale>
          <a:sx n="54" d="100"/>
          <a:sy n="54" d="100"/>
        </p:scale>
        <p:origin x="1866" y="78"/>
      </p:cViewPr>
      <p:guideLst>
        <p:guide orient="horz" pos="2160"/>
        <p:guide pos="2880"/>
      </p:guideLst>
    </p:cSldViewPr>
  </p:slideViewPr>
  <p:outlineViewPr>
    <p:cViewPr>
      <p:scale>
        <a:sx n="33" d="100"/>
        <a:sy n="33" d="100"/>
      </p:scale>
      <p:origin x="0" y="989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F0A8DB32-F56A-46E8-BD71-8F6BB21EA8A4}" type="datetimeFigureOut">
              <a:rPr lang="es-AR" smtClean="0"/>
              <a:t>17/01/2018</a:t>
            </a:fld>
            <a:endParaRPr lang="es-AR"/>
          </a:p>
        </p:txBody>
      </p:sp>
      <p:sp>
        <p:nvSpPr>
          <p:cNvPr id="4" name="3 Marcador de pie de página"/>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s-AR"/>
          </a:p>
        </p:txBody>
      </p:sp>
      <p:sp>
        <p:nvSpPr>
          <p:cNvPr id="5" name="4 Marcador de número de diapositiva"/>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BFDBE698-71DD-4021-B87B-59AB2C3638F8}" type="slidenum">
              <a:rPr lang="es-AR" smtClean="0"/>
              <a:t>‹Nº›</a:t>
            </a:fld>
            <a:endParaRPr lang="es-AR"/>
          </a:p>
        </p:txBody>
      </p:sp>
    </p:spTree>
    <p:extLst>
      <p:ext uri="{BB962C8B-B14F-4D97-AF65-F5344CB8AC3E}">
        <p14:creationId xmlns:p14="http://schemas.microsoft.com/office/powerpoint/2010/main" val="388398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8B5F5CF1-661B-4E2A-91E9-D48CCDDDAC55}" type="datetimeFigureOut">
              <a:rPr lang="es-ES" smtClean="0"/>
              <a:t>17/01/2018</a:t>
            </a:fld>
            <a:endParaRPr lang="es-ES"/>
          </a:p>
        </p:txBody>
      </p:sp>
      <p:sp>
        <p:nvSpPr>
          <p:cNvPr id="4" name="3 Marcador de imagen de diapositiva"/>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AAFC251-452E-4E87-8BB9-6450DFF2B429}" type="slidenum">
              <a:rPr lang="es-ES" smtClean="0"/>
              <a:t>‹Nº›</a:t>
            </a:fld>
            <a:endParaRPr lang="es-ES"/>
          </a:p>
        </p:txBody>
      </p:sp>
    </p:spTree>
    <p:extLst>
      <p:ext uri="{BB962C8B-B14F-4D97-AF65-F5344CB8AC3E}">
        <p14:creationId xmlns:p14="http://schemas.microsoft.com/office/powerpoint/2010/main" val="2956658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ESTE</a:t>
            </a:r>
            <a:r>
              <a:rPr lang="es-ES" baseline="0" dirty="0" smtClean="0"/>
              <a:t> LIBRO COMBINA LA ECONOMIA CLASICA DE ADAM SMITH, QUE APUNTA AL ANALISIS DEL LARGO PLAZO , CON </a:t>
            </a:r>
            <a:r>
              <a:rPr lang="es-ES" baseline="0" smtClean="0"/>
              <a:t>LA ECONOMÍA </a:t>
            </a:r>
            <a:r>
              <a:rPr lang="es-ES" baseline="0" dirty="0" smtClean="0"/>
              <a:t>KEYNESIANA QUE ATIENDE AL CORTO PLAZO.  ADAM SMITH Y KEYNES SON LOS MAYORES INSPIRADORES DE ESTE LIBRO</a:t>
            </a:r>
            <a:endParaRPr lang="es-ES" dirty="0"/>
          </a:p>
        </p:txBody>
      </p:sp>
      <p:sp>
        <p:nvSpPr>
          <p:cNvPr id="4" name="3 Marcador de número de diapositiva"/>
          <p:cNvSpPr>
            <a:spLocks noGrp="1"/>
          </p:cNvSpPr>
          <p:nvPr>
            <p:ph type="sldNum" sz="quarter" idx="10"/>
          </p:nvPr>
        </p:nvSpPr>
        <p:spPr/>
        <p:txBody>
          <a:bodyPr/>
          <a:lstStyle/>
          <a:p>
            <a:fld id="{FAAFC251-452E-4E87-8BB9-6450DFF2B429}" type="slidenum">
              <a:rPr lang="es-ES" smtClean="0"/>
              <a:t>1</a:t>
            </a:fld>
            <a:endParaRPr lang="es-ES" dirty="0"/>
          </a:p>
        </p:txBody>
      </p:sp>
    </p:spTree>
    <p:extLst>
      <p:ext uri="{BB962C8B-B14F-4D97-AF65-F5344CB8AC3E}">
        <p14:creationId xmlns:p14="http://schemas.microsoft.com/office/powerpoint/2010/main" val="396120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EL LIBRO ANALIZA LOS PRINCIPALES PROBLEMAS DE LA ECONOMIA ARGENTINA.  LA DEUDA EXTERNA. EL DEFAULT. LOS FONDOS</a:t>
            </a:r>
            <a:r>
              <a:rPr lang="es-AR" baseline="0" dirty="0" smtClean="0"/>
              <a:t> BUITRE.  EL PROBLEMA CONSTITUCIONAL DERIVADO  DE QUE LA CONSTITUCI</a:t>
            </a:r>
            <a:r>
              <a:rPr lang="es-ES" baseline="0" dirty="0" err="1" smtClean="0"/>
              <a:t>Ó</a:t>
            </a:r>
            <a:r>
              <a:rPr lang="es-AR" baseline="0" dirty="0" smtClean="0"/>
              <a:t>N ARGENTINA EN EL ART. 116 PROHIBE LA CESION DE LA JURISDICCION A UN ESTADO EXTRANJERO.  TEMAS VITALES COMO EL PAPEL DEL TIPO DE CAMBIO REAL EN EL DESARROLLO. SE ANALIZAN A FONDO TEMAS COMO LA RELACI</a:t>
            </a:r>
            <a:r>
              <a:rPr lang="es-ES" baseline="0" dirty="0" smtClean="0"/>
              <a:t>ÓN ENTRE EL </a:t>
            </a:r>
            <a:r>
              <a:rPr lang="es-AR" baseline="0" dirty="0" smtClean="0"/>
              <a:t>TIPO DE CAMBIO  REAL Y SALARIO REAL Y OTROS TEMAS VITALES PENDIENTES DE UNA DISCUSION P</a:t>
            </a:r>
            <a:r>
              <a:rPr lang="es-ES" baseline="0" dirty="0" smtClean="0"/>
              <a:t>Ú</a:t>
            </a:r>
            <a:r>
              <a:rPr lang="es-AR" baseline="0" dirty="0" smtClean="0"/>
              <a:t>BLICA Y SERIA EN LA ARGENTINA</a:t>
            </a:r>
            <a:endParaRPr lang="es-AR" dirty="0"/>
          </a:p>
        </p:txBody>
      </p:sp>
      <p:sp>
        <p:nvSpPr>
          <p:cNvPr id="4" name="3 Marcador de número de diapositiva"/>
          <p:cNvSpPr>
            <a:spLocks noGrp="1"/>
          </p:cNvSpPr>
          <p:nvPr>
            <p:ph type="sldNum" sz="quarter" idx="10"/>
          </p:nvPr>
        </p:nvSpPr>
        <p:spPr/>
        <p:txBody>
          <a:bodyPr/>
          <a:lstStyle/>
          <a:p>
            <a:fld id="{FAAFC251-452E-4E87-8BB9-6450DFF2B429}" type="slidenum">
              <a:rPr lang="es-ES" smtClean="0"/>
              <a:t>10</a:t>
            </a:fld>
            <a:endParaRPr lang="es-ES"/>
          </a:p>
        </p:txBody>
      </p:sp>
    </p:spTree>
    <p:extLst>
      <p:ext uri="{BB962C8B-B14F-4D97-AF65-F5344CB8AC3E}">
        <p14:creationId xmlns:p14="http://schemas.microsoft.com/office/powerpoint/2010/main" val="27976856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KEYNES, ADAM SMITH, DAVID </a:t>
            </a:r>
            <a:r>
              <a:rPr lang="es-AR" baseline="0" dirty="0" smtClean="0"/>
              <a:t> RICARDO, LAWRENCE KLEIN, ROBERT SOLOW Y ARTHUR LEWIS SON LOS MAYORES INSPIRADORES DEL LIBRO.  EL PREMIO NOBEL LAWRENCE KLEIN INSPIRO EL USO DE LA ECONOMETR</a:t>
            </a:r>
            <a:r>
              <a:rPr lang="es-ES" baseline="0" dirty="0" smtClean="0"/>
              <a:t>Í</a:t>
            </a:r>
            <a:r>
              <a:rPr lang="es-AR" baseline="0" dirty="0" smtClean="0"/>
              <a:t>A PARA LA ESTIMACIÓN DE LA FUNCIÓN DE CONSUMO, LA DE INVERSIÓN, LA DEMANDA DE DINERO, LAS DE DEMANDA DE EXPORTACIONES, LA RELACION ENTRE EL TIPO DE CAMBIO REAL Y EL SALDO DE LA BALANZA DE PAGOS EN CUENTA CORRIENTE, LA SUSTITUCION DEL TRABAJO NACIONAL POR LOS INSUMOS IMPORTADOS COMO LA CAUSA DEL DESEMPLEO MEDIANTE EL USO DE UNA FUNCION CES, LA ESTIMACION DEL TAMAÑO DE LA ECONOMIA SUBTERRANEA Y SOBRE TODO, EL ANALISIS “CROSS SECTION” DE LAS DETERMINANTES DEL CRECIMIENTO ECONOMICO  A NIVEL MUNDIAL, ESTO ES EL TIPO DE CAMBIO REAL, EL AHORRO, LA INFLACIÓN, EL DIFERENCIAL SALARIAL ENTRE LOS SECTORES TRANSABLES Y NO TRANSABLES, EL CRECIMIENTODE LA FUERZA DE TRABAJO Y LA CONVERGENCIA EN EL CRECIMIENTO, O SEA LA EXPLICACION DE MENOR TASA DE CRECIMIENTO DE LOS PAISES YA DESARROLLADOS.</a:t>
            </a:r>
          </a:p>
          <a:p>
            <a:r>
              <a:rPr lang="es-AR" baseline="0" dirty="0" smtClean="0"/>
              <a:t> </a:t>
            </a:r>
            <a:endParaRPr lang="es-AR" dirty="0"/>
          </a:p>
        </p:txBody>
      </p:sp>
      <p:sp>
        <p:nvSpPr>
          <p:cNvPr id="4" name="3 Marcador de número de diapositiva"/>
          <p:cNvSpPr>
            <a:spLocks noGrp="1"/>
          </p:cNvSpPr>
          <p:nvPr>
            <p:ph type="sldNum" sz="quarter" idx="10"/>
          </p:nvPr>
        </p:nvSpPr>
        <p:spPr/>
        <p:txBody>
          <a:bodyPr/>
          <a:lstStyle/>
          <a:p>
            <a:fld id="{FAAFC251-452E-4E87-8BB9-6450DFF2B429}" type="slidenum">
              <a:rPr lang="es-ES" smtClean="0"/>
              <a:t>11</a:t>
            </a:fld>
            <a:endParaRPr lang="es-ES"/>
          </a:p>
        </p:txBody>
      </p:sp>
    </p:spTree>
    <p:extLst>
      <p:ext uri="{BB962C8B-B14F-4D97-AF65-F5344CB8AC3E}">
        <p14:creationId xmlns:p14="http://schemas.microsoft.com/office/powerpoint/2010/main" val="146973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TAMBIEN INSPIRARON ESTE LIBRO WIILLIAM</a:t>
            </a:r>
            <a:r>
              <a:rPr lang="es-AR" baseline="0" dirty="0" smtClean="0"/>
              <a:t> BAUMOL CON SU ANALIS ALGEBRAICO DE UN MODELO DE DOS SECTORES DE 1967, ROBERT MUNDELL CON EL FAMOSO MODELO DE LAS AREAS MONETARIAS OPTIMAS DE 1961 Y LA MACROECONOMIA DE LA ECONOMIA ABIERTA DE 1963, PAUL KRUGMAN CON SUS AGUDAS CRITICAS AL OFERTISMO, HENRY BRUTON POR EL ANALISIS DE LA SUSTITUCION DE IMPORTACIONES, PIKETTY POR SU ANALISIS DE LA DISTRIBUCION DEL INGRESO EN LAS ECONOMIAS CAPITALISTAS Y JULIO OLIVERA, GRAN MAESTRO,  CON SU ANALISIS DE LA INFLACION ESTRUCTURAL QUE EST</a:t>
            </a:r>
            <a:r>
              <a:rPr lang="es-ES" baseline="0" dirty="0" smtClean="0"/>
              <a:t>Á</a:t>
            </a:r>
            <a:r>
              <a:rPr lang="es-AR" baseline="0" dirty="0" smtClean="0"/>
              <a:t> IMPLICTA EN MI MODELO DE CRECIMIENTO ECONOMICO, SEG</a:t>
            </a:r>
            <a:r>
              <a:rPr lang="es-ES" baseline="0" dirty="0" smtClean="0"/>
              <a:t>ÚN ÉL MISMO LO RECONOCIERA</a:t>
            </a:r>
            <a:endParaRPr lang="es-AR" dirty="0"/>
          </a:p>
        </p:txBody>
      </p:sp>
      <p:sp>
        <p:nvSpPr>
          <p:cNvPr id="4" name="3 Marcador de número de diapositiva"/>
          <p:cNvSpPr>
            <a:spLocks noGrp="1"/>
          </p:cNvSpPr>
          <p:nvPr>
            <p:ph type="sldNum" sz="quarter" idx="10"/>
          </p:nvPr>
        </p:nvSpPr>
        <p:spPr/>
        <p:txBody>
          <a:bodyPr/>
          <a:lstStyle/>
          <a:p>
            <a:fld id="{FAAFC251-452E-4E87-8BB9-6450DFF2B429}" type="slidenum">
              <a:rPr lang="es-ES" smtClean="0"/>
              <a:t>12</a:t>
            </a:fld>
            <a:endParaRPr lang="es-ES"/>
          </a:p>
        </p:txBody>
      </p:sp>
    </p:spTree>
    <p:extLst>
      <p:ext uri="{BB962C8B-B14F-4D97-AF65-F5344CB8AC3E}">
        <p14:creationId xmlns:p14="http://schemas.microsoft.com/office/powerpoint/2010/main" val="3023820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NO OSTANTE LA DIVERSIDAD DE AUTORES QUE INSPIRARON ESTE LIBRO, EL</a:t>
            </a:r>
            <a:r>
              <a:rPr lang="es-AR" baseline="0" dirty="0" smtClean="0"/>
              <a:t> MISMO</a:t>
            </a:r>
            <a:r>
              <a:rPr lang="es-AR" dirty="0" smtClean="0"/>
              <a:t> PRESENTA UNA TEORIA COMPACTA Y COHERENTE DE LA MACROECONOMIA ABIERTA  EN GENERAL Y UNA EXPLICACION CLARA DE LO QUE PASA EN LA ARGENTINA Y QUE ES LO QUE HAY</a:t>
            </a:r>
            <a:r>
              <a:rPr lang="es-AR" baseline="0" dirty="0" smtClean="0"/>
              <a:t> QUE HACER DESDE 2015 EN ADELANTE  PARA QUE EL PAIS CREZCA CON UNA DISTRIBUCION PROGRESIVA DEL INGRESO. LAMENTABLEMENTE, POR AHORA, EL PRESIDENTE MACRI NO ADOPT</a:t>
            </a:r>
            <a:r>
              <a:rPr lang="es-ES" baseline="0" dirty="0" err="1" smtClean="0"/>
              <a:t>Ó</a:t>
            </a:r>
            <a:r>
              <a:rPr lang="es-ES" baseline="0" dirty="0" smtClean="0"/>
              <a:t> LA DOCTRINA DE ESTE LIBRO Y PARECE REINCIDIR CON IDEAS DEL OFERTISMO SIMILARES A LAS DE CAVALLO Y MARTINEZ DE HOZ. DE PERSISTIR EN IDEAS ECONOMICAS ERRÓNEAS, EL PROYECTO POLÍTICO DEL PRESIDENTE MACRI FRACASARÁ. </a:t>
            </a:r>
            <a:r>
              <a:rPr lang="es-ES" baseline="0" smtClean="0"/>
              <a:t>AUNQUE TODAVÍA</a:t>
            </a:r>
            <a:r>
              <a:rPr lang="es-ES" baseline="0" dirty="0" smtClean="0"/>
              <a:t>, A COMIENZOS DE 2018,  SIN EMBARGO, ESTÁ A TIEMPO DE </a:t>
            </a:r>
            <a:r>
              <a:rPr lang="es-AR" baseline="0" dirty="0" smtClean="0"/>
              <a:t>DAR UN GOLPE DE TIM</a:t>
            </a:r>
            <a:r>
              <a:rPr lang="es-ES" baseline="0" dirty="0" smtClean="0"/>
              <a:t>ÓN SALVADOR</a:t>
            </a:r>
            <a:r>
              <a:rPr lang="es-AR" dirty="0" smtClean="0"/>
              <a:t>  </a:t>
            </a:r>
            <a:endParaRPr lang="es-AR" dirty="0"/>
          </a:p>
        </p:txBody>
      </p:sp>
      <p:sp>
        <p:nvSpPr>
          <p:cNvPr id="4" name="3 Marcador de número de diapositiva"/>
          <p:cNvSpPr>
            <a:spLocks noGrp="1"/>
          </p:cNvSpPr>
          <p:nvPr>
            <p:ph type="sldNum" sz="quarter" idx="10"/>
          </p:nvPr>
        </p:nvSpPr>
        <p:spPr/>
        <p:txBody>
          <a:bodyPr/>
          <a:lstStyle/>
          <a:p>
            <a:fld id="{FAAFC251-452E-4E87-8BB9-6450DFF2B429}" type="slidenum">
              <a:rPr lang="es-ES" smtClean="0"/>
              <a:t>13</a:t>
            </a:fld>
            <a:endParaRPr lang="es-ES"/>
          </a:p>
        </p:txBody>
      </p:sp>
    </p:spTree>
    <p:extLst>
      <p:ext uri="{BB962C8B-B14F-4D97-AF65-F5344CB8AC3E}">
        <p14:creationId xmlns:p14="http://schemas.microsoft.com/office/powerpoint/2010/main" val="2211886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EL ECONOMISTA DAVID RICARDO (1772-1823) ESTABLECIO</a:t>
            </a:r>
            <a:r>
              <a:rPr lang="es-AR" baseline="0" dirty="0" smtClean="0"/>
              <a:t> UN MODELO SIMPLE Y COHERENTE QUE DESCANSABA EN EL PATRON ORO Y LUEGO SE CONVIRTIO EN UNA RELIGION PARA LA CLASE DIRIGENTE INGLESA Y SE CONVIRTI</a:t>
            </a:r>
            <a:r>
              <a:rPr lang="es-ES" baseline="0" dirty="0" err="1" smtClean="0"/>
              <a:t>Ó</a:t>
            </a:r>
            <a:r>
              <a:rPr lang="es-AR" baseline="0" dirty="0" smtClean="0"/>
              <a:t> EN LA BASE DE LA ECONOMIA POLITICA UNIVERSAL HASTA 1914</a:t>
            </a:r>
            <a:endParaRPr lang="es-AR" dirty="0"/>
          </a:p>
        </p:txBody>
      </p:sp>
      <p:sp>
        <p:nvSpPr>
          <p:cNvPr id="4" name="3 Marcador de número de diapositiva"/>
          <p:cNvSpPr>
            <a:spLocks noGrp="1"/>
          </p:cNvSpPr>
          <p:nvPr>
            <p:ph type="sldNum" sz="quarter" idx="10"/>
          </p:nvPr>
        </p:nvSpPr>
        <p:spPr/>
        <p:txBody>
          <a:bodyPr/>
          <a:lstStyle/>
          <a:p>
            <a:fld id="{FAAFC251-452E-4E87-8BB9-6450DFF2B429}" type="slidenum">
              <a:rPr lang="es-ES" smtClean="0"/>
              <a:t>2</a:t>
            </a:fld>
            <a:endParaRPr lang="es-ES"/>
          </a:p>
        </p:txBody>
      </p:sp>
    </p:spTree>
    <p:extLst>
      <p:ext uri="{BB962C8B-B14F-4D97-AF65-F5344CB8AC3E}">
        <p14:creationId xmlns:p14="http://schemas.microsoft.com/office/powerpoint/2010/main" val="190662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DE 1860 A 1930 ARGENTINA APLICÓ LA TEORIA CLASICA, PERO DESDE 1930-1943</a:t>
            </a:r>
            <a:r>
              <a:rPr lang="es-AR" baseline="0" dirty="0" smtClean="0"/>
              <a:t> </a:t>
            </a:r>
            <a:r>
              <a:rPr lang="es-AR" dirty="0" smtClean="0"/>
              <a:t> ADOPT</a:t>
            </a:r>
            <a:r>
              <a:rPr lang="es-ES" dirty="0" err="1" smtClean="0"/>
              <a:t>Ó</a:t>
            </a:r>
            <a:r>
              <a:rPr lang="es-ES" dirty="0" smtClean="0"/>
              <a:t>, ANTES QUE NINGÚN PAÍS, </a:t>
            </a:r>
            <a:r>
              <a:rPr lang="es-AR" dirty="0" smtClean="0"/>
              <a:t>LA KEYNESIANA CON ABUNDANTE OBRA PUBLICA,</a:t>
            </a:r>
            <a:r>
              <a:rPr lang="es-AR" baseline="0" dirty="0" smtClean="0"/>
              <a:t> </a:t>
            </a:r>
            <a:r>
              <a:rPr lang="es-AR" dirty="0" smtClean="0"/>
              <a:t> POLITICA MONETARIA EXPANSIVA Y DEVALUACIÓN DEL PESO.  DOS HECHOS NOTABLES  FUERON LA ANTI-ORTODOXA Y EXITOSA DEVALUACION CON PATRON ORO DEL GENERAL ROCA DE 1898 Y LA SOBREVALUACION CAMBIARIA INGLESA DEL</a:t>
            </a:r>
            <a:r>
              <a:rPr lang="es-AR" baseline="0" dirty="0" smtClean="0"/>
              <a:t> DECENIO DE 1920, QUE IMPLIC</a:t>
            </a:r>
            <a:r>
              <a:rPr lang="es-ES" baseline="0" dirty="0" err="1" smtClean="0"/>
              <a:t>Ó</a:t>
            </a:r>
            <a:r>
              <a:rPr lang="es-AR" baseline="0" dirty="0" smtClean="0"/>
              <a:t> UNA FUERTE DEVALUACI</a:t>
            </a:r>
            <a:r>
              <a:rPr lang="es-ES" baseline="0" dirty="0" err="1" smtClean="0"/>
              <a:t>Ó</a:t>
            </a:r>
            <a:r>
              <a:rPr lang="es-AR" baseline="0" dirty="0" smtClean="0"/>
              <a:t>N INDIRECTA DE LA ARGENTINA.  EN EL DECENIO DE 1930 LA ARGENTINA FUE EL PRIMER PAIS DEL MUNDO QUE APLIC</a:t>
            </a:r>
            <a:r>
              <a:rPr lang="es-ES" baseline="0" dirty="0" err="1" smtClean="0"/>
              <a:t>Ó</a:t>
            </a:r>
            <a:r>
              <a:rPr lang="es-AR" baseline="0" dirty="0" smtClean="0"/>
              <a:t> LA DOCTRINA KEYNESIANA PLENAMENTE</a:t>
            </a:r>
            <a:endParaRPr lang="es-AR" dirty="0"/>
          </a:p>
        </p:txBody>
      </p:sp>
      <p:sp>
        <p:nvSpPr>
          <p:cNvPr id="4" name="3 Marcador de número de diapositiva"/>
          <p:cNvSpPr>
            <a:spLocks noGrp="1"/>
          </p:cNvSpPr>
          <p:nvPr>
            <p:ph type="sldNum" sz="quarter" idx="10"/>
          </p:nvPr>
        </p:nvSpPr>
        <p:spPr/>
        <p:txBody>
          <a:bodyPr/>
          <a:lstStyle/>
          <a:p>
            <a:fld id="{FAAFC251-452E-4E87-8BB9-6450DFF2B429}" type="slidenum">
              <a:rPr lang="es-ES" smtClean="0"/>
              <a:t>3</a:t>
            </a:fld>
            <a:endParaRPr lang="es-ES"/>
          </a:p>
        </p:txBody>
      </p:sp>
    </p:spTree>
    <p:extLst>
      <p:ext uri="{BB962C8B-B14F-4D97-AF65-F5344CB8AC3E}">
        <p14:creationId xmlns:p14="http://schemas.microsoft.com/office/powerpoint/2010/main" val="3515864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 PARTIR DE 1945 LA ECONOMIA ARGENTINA ADOPTÓ UNA FUERTE CERRAZÓN MIENTRAS</a:t>
            </a:r>
            <a:r>
              <a:rPr lang="es-ES" baseline="0" dirty="0" smtClean="0"/>
              <a:t> EL MUNDO COMENZABA A ABRIRSE. LA ALTA INFLACIÓN INTERNA ACOMPAÑADA CON TIPO DE CAMBIO FIJO  DETERMINO UNA FUERTE SOBREVALUACION CAMBIARIA, LA QUE A SU VEZ ESTIMULO UN PROTECCIONISMO ARBITRARIO SEGÚN LA FUERZA DE PRESION DE LOS DISTINTOS SECTORES INDUSTRIALES. LAS EXPORTACIONES SE CAYERON Y LA ECONOMIA SE ESTANCÓ. EL GRAN ECONOMISTA RAUL PREBISCH HIZO UN ANALISIS BRILLANTE  DEL PERIODO 1945-55</a:t>
            </a:r>
            <a:endParaRPr lang="es-ES" dirty="0"/>
          </a:p>
        </p:txBody>
      </p:sp>
      <p:sp>
        <p:nvSpPr>
          <p:cNvPr id="4" name="3 Marcador de número de diapositiva"/>
          <p:cNvSpPr>
            <a:spLocks noGrp="1"/>
          </p:cNvSpPr>
          <p:nvPr>
            <p:ph type="sldNum" sz="quarter" idx="10"/>
          </p:nvPr>
        </p:nvSpPr>
        <p:spPr/>
        <p:txBody>
          <a:bodyPr/>
          <a:lstStyle/>
          <a:p>
            <a:fld id="{FAAFC251-452E-4E87-8BB9-6450DFF2B429}" type="slidenum">
              <a:rPr lang="es-ES" smtClean="0"/>
              <a:t>4</a:t>
            </a:fld>
            <a:endParaRPr lang="es-ES"/>
          </a:p>
        </p:txBody>
      </p:sp>
    </p:spTree>
    <p:extLst>
      <p:ext uri="{BB962C8B-B14F-4D97-AF65-F5344CB8AC3E}">
        <p14:creationId xmlns:p14="http://schemas.microsoft.com/office/powerpoint/2010/main" val="272092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DESDE</a:t>
            </a:r>
            <a:r>
              <a:rPr lang="es-AR" baseline="0" dirty="0" smtClean="0"/>
              <a:t> 1956 HASTA 1973 SE SIGUIERIO</a:t>
            </a:r>
            <a:r>
              <a:rPr lang="es-AR" dirty="0" smtClean="0"/>
              <a:t>N EN GENERAL LOS LINEAMIENTOS DE PREBISCH PERO  EN 1978, CONTRA</a:t>
            </a:r>
            <a:r>
              <a:rPr lang="es-AR" baseline="0" dirty="0" smtClean="0"/>
              <a:t> TODAS LAS PROBABILIDADES, UN MINISTRO CULTO COMO MARTINEZ DE HOZ VOLVIO A LA POL</a:t>
            </a:r>
            <a:r>
              <a:rPr lang="es-ES" baseline="0" dirty="0" smtClean="0"/>
              <a:t>Í</a:t>
            </a:r>
            <a:r>
              <a:rPr lang="es-AR" baseline="0" dirty="0" smtClean="0"/>
              <a:t>TICA DE SOBREVALUACI</a:t>
            </a:r>
            <a:r>
              <a:rPr lang="es-ES" baseline="0" dirty="0" err="1" smtClean="0"/>
              <a:t>Ó</a:t>
            </a:r>
            <a:r>
              <a:rPr lang="es-AR" baseline="0" dirty="0" smtClean="0"/>
              <a:t>N CAMBIARIA DE PERON, AUNQUE EN ESTE CASO, PARA PEOR, ACOMPAÑADA DE ALTAS TASAS DE INTERES Y FUERTE ENDEUDAMIENTO EXTERNO.  LA DEUDA EXTERNA SE QUINTUPLIC</a:t>
            </a:r>
            <a:r>
              <a:rPr lang="es-ES" baseline="0" dirty="0" err="1" smtClean="0"/>
              <a:t>Ó</a:t>
            </a:r>
            <a:r>
              <a:rPr lang="es-AR" baseline="0" dirty="0" smtClean="0"/>
              <a:t> ENTRE 1976-83</a:t>
            </a:r>
            <a:endParaRPr lang="es-AR" dirty="0"/>
          </a:p>
        </p:txBody>
      </p:sp>
      <p:sp>
        <p:nvSpPr>
          <p:cNvPr id="4" name="3 Marcador de número de diapositiva"/>
          <p:cNvSpPr>
            <a:spLocks noGrp="1"/>
          </p:cNvSpPr>
          <p:nvPr>
            <p:ph type="sldNum" sz="quarter" idx="10"/>
          </p:nvPr>
        </p:nvSpPr>
        <p:spPr/>
        <p:txBody>
          <a:bodyPr/>
          <a:lstStyle/>
          <a:p>
            <a:fld id="{FAAFC251-452E-4E87-8BB9-6450DFF2B429}" type="slidenum">
              <a:rPr lang="es-ES" smtClean="0"/>
              <a:t>5</a:t>
            </a:fld>
            <a:endParaRPr lang="es-ES"/>
          </a:p>
        </p:txBody>
      </p:sp>
    </p:spTree>
    <p:extLst>
      <p:ext uri="{BB962C8B-B14F-4D97-AF65-F5344CB8AC3E}">
        <p14:creationId xmlns:p14="http://schemas.microsoft.com/office/powerpoint/2010/main" val="698791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EN EL PER</a:t>
            </a:r>
            <a:r>
              <a:rPr lang="es-ES" dirty="0" smtClean="0"/>
              <a:t>Í</a:t>
            </a:r>
            <a:r>
              <a:rPr lang="es-AR" dirty="0" smtClean="0"/>
              <a:t>ODO SIGUIENTE, LIDERADO POR  RAUL ALFONSIN, SE INCURRIO EN UN  ENORME D</a:t>
            </a:r>
            <a:r>
              <a:rPr lang="es-ES" dirty="0" smtClean="0"/>
              <a:t>É</a:t>
            </a:r>
            <a:r>
              <a:rPr lang="es-AR" dirty="0" smtClean="0"/>
              <a:t>FICIT FISCAL QUE ARRUINÓ LOS BENEFICIOS DEL TIPO DE CAMBIO COMPETITIVO,</a:t>
            </a:r>
            <a:r>
              <a:rPr lang="es-AR" baseline="0" dirty="0" smtClean="0"/>
              <a:t> Y TODO ELLO SUMADO A UN CLIENTELISMO POL</a:t>
            </a:r>
            <a:r>
              <a:rPr lang="es-ES" baseline="0" dirty="0" smtClean="0"/>
              <a:t>ÍTICO FATAL CAUSANTE DEL MISMO DEFICIT FISCAL. POR ELLO, LA ARGENTINA </a:t>
            </a:r>
            <a:r>
              <a:rPr lang="es-AR" baseline="0" dirty="0" smtClean="0"/>
              <a:t>DESEMBOCÓ EN UNA HIPERINFLACIÓN QUE LLEGÓ AL 4983% ANUAL EN 1989. ALFONSIN, SIN EMBARGO, TUVO SU MOMENTO DE GLORIA ECON</a:t>
            </a:r>
            <a:r>
              <a:rPr lang="es-ES" baseline="0" dirty="0" err="1" smtClean="0"/>
              <a:t>Ó</a:t>
            </a:r>
            <a:r>
              <a:rPr lang="es-AR" baseline="0" dirty="0" smtClean="0"/>
              <a:t>MICA POR UN AÑO SOLAMENTE CON LA APLICACIÓN DEL PLAN AUSTRAL EN 1985, PROPUESTO DETALLADAMENTE POR ESTE ECONOMISTA EN EL PERI</a:t>
            </a:r>
            <a:r>
              <a:rPr lang="es-ES" baseline="0" dirty="0" err="1" smtClean="0"/>
              <a:t>Ó</a:t>
            </a:r>
            <a:r>
              <a:rPr lang="es-AR" baseline="0" dirty="0" smtClean="0"/>
              <a:t>DICO </a:t>
            </a:r>
            <a:r>
              <a:rPr lang="es-ES" baseline="0" dirty="0" smtClean="0"/>
              <a:t>Á</a:t>
            </a:r>
            <a:r>
              <a:rPr lang="es-AR" baseline="0" dirty="0" smtClean="0"/>
              <a:t>MBITO FINANCIERO EL DIA 27 DE JUNIO DE 1984 </a:t>
            </a:r>
            <a:endParaRPr lang="es-AR" dirty="0"/>
          </a:p>
        </p:txBody>
      </p:sp>
      <p:sp>
        <p:nvSpPr>
          <p:cNvPr id="4" name="3 Marcador de número de diapositiva"/>
          <p:cNvSpPr>
            <a:spLocks noGrp="1"/>
          </p:cNvSpPr>
          <p:nvPr>
            <p:ph type="sldNum" sz="quarter" idx="10"/>
          </p:nvPr>
        </p:nvSpPr>
        <p:spPr/>
        <p:txBody>
          <a:bodyPr/>
          <a:lstStyle/>
          <a:p>
            <a:fld id="{FAAFC251-452E-4E87-8BB9-6450DFF2B429}" type="slidenum">
              <a:rPr lang="es-ES" smtClean="0"/>
              <a:t>6</a:t>
            </a:fld>
            <a:endParaRPr lang="es-ES"/>
          </a:p>
        </p:txBody>
      </p:sp>
    </p:spTree>
    <p:extLst>
      <p:ext uri="{BB962C8B-B14F-4D97-AF65-F5344CB8AC3E}">
        <p14:creationId xmlns:p14="http://schemas.microsoft.com/office/powerpoint/2010/main" val="2185988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EL PERIODO 1991-2001 FUE DOMINADO POR LAS TEORIAS DEL ECONOMISTA DOMINGO CAVALLO, QUIEN A PESAR DE SUS LAUROS DE HARVARD Y DE UN LIBRO ANTERIOR SUYO DE 1984 DONDE SE PROPICIABA VOLVER A CRECER SOBRE LA BASE DE LA EXPORTACIÓN Y UN TIPO DE CAMBIO COMPETITIVO, </a:t>
            </a:r>
            <a:r>
              <a:rPr lang="es-ES" baseline="0" dirty="0" smtClean="0"/>
              <a:t> REINCIDIÓ EN LA SOBREVALUACION CAMBIARIA APOYADA EN UN ENORME ENDEUDAMIENTO EXTERNO Y EN LA VENTA DE LAS EMPRESAS DEL ESTADO A PRECIO VIL.  LAMENTABLEMENTE EL PRESIDENTE DE LA RUA PAGÓ LOS PLATOS  ROTOS Y FRACASÓ EN SU GESTIÓN POR NO SALIR INMEDIATAMENTE DE LA CONVERTIBILIDAD</a:t>
            </a:r>
            <a:endParaRPr lang="es-ES" dirty="0"/>
          </a:p>
        </p:txBody>
      </p:sp>
      <p:sp>
        <p:nvSpPr>
          <p:cNvPr id="4" name="3 Marcador de número de diapositiva"/>
          <p:cNvSpPr>
            <a:spLocks noGrp="1"/>
          </p:cNvSpPr>
          <p:nvPr>
            <p:ph type="sldNum" sz="quarter" idx="10"/>
          </p:nvPr>
        </p:nvSpPr>
        <p:spPr/>
        <p:txBody>
          <a:bodyPr/>
          <a:lstStyle/>
          <a:p>
            <a:fld id="{FAAFC251-452E-4E87-8BB9-6450DFF2B429}" type="slidenum">
              <a:rPr lang="es-ES" smtClean="0"/>
              <a:t>7</a:t>
            </a:fld>
            <a:endParaRPr lang="es-ES"/>
          </a:p>
        </p:txBody>
      </p:sp>
    </p:spTree>
    <p:extLst>
      <p:ext uri="{BB962C8B-B14F-4D97-AF65-F5344CB8AC3E}">
        <p14:creationId xmlns:p14="http://schemas.microsoft.com/office/powerpoint/2010/main" val="3472599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EN EL PERIODO 2002-2007 NUESTRO PAIS PARECIO HABER APRENDIDO DE SUS TROPIEZOS Y LOGRO UN GRAN SUPERAVIT FISCAL ACOMPAÑADO DE TIPO DE CAMBIO REAL COMPETITIVO.  LAS EXPORTACIONES SE MULTIPLICARON</a:t>
            </a:r>
            <a:r>
              <a:rPr lang="es-ES" baseline="0" dirty="0" smtClean="0"/>
              <a:t> POR CUATRO EN POCOS AÑOS. EL DESEMPLEO DISMINUYÓ FUERTEMENTE Y EL PBI CRECIÓ AL 7% POR AÑO.  POR UN MOMENTO PARECIÓ QUE EL PAIS HABÍA ENCONTRADO LA FÓRMULA DEL DESARROLLO</a:t>
            </a:r>
            <a:endParaRPr lang="es-ES" dirty="0"/>
          </a:p>
        </p:txBody>
      </p:sp>
      <p:sp>
        <p:nvSpPr>
          <p:cNvPr id="4" name="3 Marcador de número de diapositiva"/>
          <p:cNvSpPr>
            <a:spLocks noGrp="1"/>
          </p:cNvSpPr>
          <p:nvPr>
            <p:ph type="sldNum" sz="quarter" idx="10"/>
          </p:nvPr>
        </p:nvSpPr>
        <p:spPr/>
        <p:txBody>
          <a:bodyPr/>
          <a:lstStyle/>
          <a:p>
            <a:fld id="{FAAFC251-452E-4E87-8BB9-6450DFF2B429}" type="slidenum">
              <a:rPr lang="es-ES" smtClean="0"/>
              <a:t>8</a:t>
            </a:fld>
            <a:endParaRPr lang="es-ES"/>
          </a:p>
        </p:txBody>
      </p:sp>
    </p:spTree>
    <p:extLst>
      <p:ext uri="{BB962C8B-B14F-4D97-AF65-F5344CB8AC3E}">
        <p14:creationId xmlns:p14="http://schemas.microsoft.com/office/powerpoint/2010/main" val="1704511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PERO EN EL PERIODO 2007-2015  SE PRODUJO UNA</a:t>
            </a:r>
            <a:r>
              <a:rPr lang="es-AR" baseline="0" dirty="0" smtClean="0"/>
              <a:t> VUELTA A LAS ANDADAS.  SE FALSIFICARON LAS ESTADISTICAS Y EL GOBIERNO SE ENGAÑÓ A SI MISMO. PARECE QUE NO ENTENDI</a:t>
            </a:r>
            <a:r>
              <a:rPr lang="es-ES" baseline="0" dirty="0" err="1" smtClean="0"/>
              <a:t>Ó</a:t>
            </a:r>
            <a:r>
              <a:rPr lang="es-AR" baseline="0" dirty="0" smtClean="0"/>
              <a:t> LOS BENEFICIOS DEL TIPO DE CAMBIO COMPETITIVO Y EL SUPERAVIT FISCAL.  CERRÓ LA ECONOMIA Y ESTABLECI</a:t>
            </a:r>
            <a:r>
              <a:rPr lang="es-ES" baseline="0" dirty="0" err="1" smtClean="0"/>
              <a:t>Ó</a:t>
            </a:r>
            <a:r>
              <a:rPr lang="es-AR" baseline="0" dirty="0" smtClean="0"/>
              <a:t> EL CEPO CAMBIARIO.  PRIMARIZÓ LA ECONOMIA CON LA SOJA . EN 2014 -2015 LAS EXPORTACIONES CAYERON DE 80 MIL MILLONES DE DOLARES ANUALES A 60 MIL MILLONES. EL CRECIMIENTO FUE NULO.  CON FUERTE INFLACI</a:t>
            </a:r>
            <a:r>
              <a:rPr lang="es-ES" baseline="0" dirty="0" err="1" smtClean="0"/>
              <a:t>Ó</a:t>
            </a:r>
            <a:r>
              <a:rPr lang="es-AR" baseline="0" dirty="0" smtClean="0"/>
              <a:t>N Y FUERTE DEFICIT FISCAL.  LA ESTRATEGIA: LLEGAR AL 10 DE DICIEMBRE DE 2015 Y ENDILGAR LA CRISIS INMINENTE AL GOBIERNO QUE SIGU</a:t>
            </a:r>
            <a:r>
              <a:rPr lang="es-ES" baseline="0" dirty="0" smtClean="0"/>
              <a:t>ÍA</a:t>
            </a:r>
            <a:r>
              <a:rPr lang="es-AR" baseline="0" dirty="0" smtClean="0"/>
              <a:t>. </a:t>
            </a:r>
            <a:endParaRPr lang="es-AR" dirty="0"/>
          </a:p>
        </p:txBody>
      </p:sp>
      <p:sp>
        <p:nvSpPr>
          <p:cNvPr id="4" name="3 Marcador de número de diapositiva"/>
          <p:cNvSpPr>
            <a:spLocks noGrp="1"/>
          </p:cNvSpPr>
          <p:nvPr>
            <p:ph type="sldNum" sz="quarter" idx="10"/>
          </p:nvPr>
        </p:nvSpPr>
        <p:spPr/>
        <p:txBody>
          <a:bodyPr/>
          <a:lstStyle/>
          <a:p>
            <a:fld id="{FAAFC251-452E-4E87-8BB9-6450DFF2B429}" type="slidenum">
              <a:rPr lang="es-ES" smtClean="0"/>
              <a:t>9</a:t>
            </a:fld>
            <a:endParaRPr lang="es-ES"/>
          </a:p>
        </p:txBody>
      </p:sp>
    </p:spTree>
    <p:extLst>
      <p:ext uri="{BB962C8B-B14F-4D97-AF65-F5344CB8AC3E}">
        <p14:creationId xmlns:p14="http://schemas.microsoft.com/office/powerpoint/2010/main" val="1509163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9045B17-B741-4A7F-9CCB-D57131B3986D}" type="datetimeFigureOut">
              <a:rPr lang="es-AR" smtClean="0"/>
              <a:t>17/01/2018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5BF408AE-DF83-45A0-9F12-E29BEE567924}" type="slidenum">
              <a:rPr lang="es-AR" smtClean="0"/>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9045B17-B741-4A7F-9CCB-D57131B3986D}" type="datetimeFigureOut">
              <a:rPr lang="es-AR" smtClean="0"/>
              <a:t>17/01/2018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5BF408AE-DF83-45A0-9F12-E29BEE567924}" type="slidenum">
              <a:rPr lang="es-AR" smtClean="0"/>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9045B17-B741-4A7F-9CCB-D57131B3986D}" type="datetimeFigureOut">
              <a:rPr lang="es-AR" smtClean="0"/>
              <a:t>17/01/2018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5BF408AE-DF83-45A0-9F12-E29BEE567924}" type="slidenum">
              <a:rPr lang="es-AR" smtClean="0"/>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9045B17-B741-4A7F-9CCB-D57131B3986D}" type="datetimeFigureOut">
              <a:rPr lang="es-AR" smtClean="0"/>
              <a:t>17/01/2018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5BF408AE-DF83-45A0-9F12-E29BEE567924}" type="slidenum">
              <a:rPr lang="es-AR" smtClean="0"/>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49045B17-B741-4A7F-9CCB-D57131B3986D}" type="datetimeFigureOut">
              <a:rPr lang="es-AR" smtClean="0"/>
              <a:t>17/01/2018</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5BF408AE-DF83-45A0-9F12-E29BEE567924}" type="slidenum">
              <a:rPr lang="es-AR" smtClean="0"/>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9045B17-B741-4A7F-9CCB-D57131B3986D}" type="datetimeFigureOut">
              <a:rPr lang="es-AR" smtClean="0"/>
              <a:t>17/01/2018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5BF408AE-DF83-45A0-9F12-E29BEE567924}" type="slidenum">
              <a:rPr lang="es-AR" smtClean="0"/>
              <a:t>‹Nº›</a:t>
            </a:fld>
            <a:endParaRPr lang="es-AR"/>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9045B17-B741-4A7F-9CCB-D57131B3986D}" type="datetimeFigureOut">
              <a:rPr lang="es-AR" smtClean="0"/>
              <a:t>17/01/2018</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5BF408AE-DF83-45A0-9F12-E29BEE567924}" type="slidenum">
              <a:rPr lang="es-AR" smtClean="0"/>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49045B17-B741-4A7F-9CCB-D57131B3986D}" type="datetimeFigureOut">
              <a:rPr lang="es-AR" smtClean="0"/>
              <a:t>17/01/2018</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5BF408AE-DF83-45A0-9F12-E29BEE567924}" type="slidenum">
              <a:rPr lang="es-AR" smtClean="0"/>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045B17-B741-4A7F-9CCB-D57131B3986D}" type="datetimeFigureOut">
              <a:rPr lang="es-AR" smtClean="0"/>
              <a:t>17/01/2018</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5BF408AE-DF83-45A0-9F12-E29BEE567924}" type="slidenum">
              <a:rPr lang="es-AR" smtClean="0"/>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49045B17-B741-4A7F-9CCB-D57131B3986D}" type="datetimeFigureOut">
              <a:rPr lang="es-AR" smtClean="0"/>
              <a:t>17/01/2018</a:t>
            </a:fld>
            <a:endParaRPr lang="es-A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A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5BF408AE-DF83-45A0-9F12-E29BEE567924}" type="slidenum">
              <a:rPr lang="es-AR" smtClean="0"/>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9045B17-B741-4A7F-9CCB-D57131B3986D}" type="datetimeFigureOut">
              <a:rPr lang="es-AR" smtClean="0"/>
              <a:t>17/01/2018</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5BF408AE-DF83-45A0-9F12-E29BEE567924}" type="slidenum">
              <a:rPr lang="es-AR" smtClean="0"/>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9045B17-B741-4A7F-9CCB-D57131B3986D}" type="datetimeFigureOut">
              <a:rPr lang="es-AR" smtClean="0"/>
              <a:t>17/01/2018</a:t>
            </a:fld>
            <a:endParaRPr lang="es-A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A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5BF408AE-DF83-45A0-9F12-E29BEE567924}" type="slidenum">
              <a:rPr lang="es-AR" smtClean="0"/>
              <a:t>‹Nº›</a:t>
            </a:fld>
            <a:endParaRPr lang="es-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a:extLst>
              <a:ext uri="{28A0092B-C50C-407E-A947-70E740481C1C}">
                <a14:useLocalDpi xmlns:a14="http://schemas.microsoft.com/office/drawing/2010/main" val="0"/>
              </a:ext>
            </a:extLst>
          </a:blip>
          <a:stretch>
            <a:fillRect/>
          </a:stretch>
        </p:blipFill>
        <p:spPr>
          <a:xfrm>
            <a:off x="1691680" y="162550"/>
            <a:ext cx="6336704" cy="6837631"/>
          </a:xfrm>
        </p:spPr>
      </p:pic>
      <p:sp>
        <p:nvSpPr>
          <p:cNvPr id="2" name="AutoShape 2" descr="Mostrando LibroMacroecon15.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3" name="AutoShape 4" descr="Mostrando LibroMacroecon15.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5" name="AutoShape 6" descr="Mostrando LibroMacroecon15.jpg"/>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6" name="AutoShape 8" descr="Mostrando LibroMacroecon15.jpg"/>
          <p:cNvSpPr>
            <a:spLocks noChangeAspect="1" noChangeArrowheads="1"/>
          </p:cNvSpPr>
          <p:nvPr/>
        </p:nvSpPr>
        <p:spPr bwMode="auto">
          <a:xfrm>
            <a:off x="612775"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1033" name="Picture 9" descr="C:\Users\Eduardo\Pictures\unna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1440"/>
            <a:ext cx="5520433"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C:\Users\Eduardo\Documents\TIERRA LIBRE DE MEJORAS\ADAM SMIT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0433" y="7937"/>
            <a:ext cx="3614020" cy="28575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C:\Users\Eduardo\Pictures\John-Maynard-Keyn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0432" y="2865436"/>
            <a:ext cx="3614021" cy="315585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2259775"/>
      </p:ext>
    </p:extLst>
  </p:cSld>
  <p:clrMapOvr>
    <a:masterClrMapping/>
  </p:clrMapOvr>
  <p:transition spd="slow" advTm="8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animEffect transition="in" filter="fade">
                                      <p:cBhvr>
                                        <p:cTn id="7" dur="1000"/>
                                        <p:tgtEl>
                                          <p:spTgt spid="1033"/>
                                        </p:tgtEl>
                                      </p:cBhvr>
                                    </p:animEffect>
                                    <p:anim calcmode="lin" valueType="num">
                                      <p:cBhvr>
                                        <p:cTn id="8" dur="1000" fill="hold"/>
                                        <p:tgtEl>
                                          <p:spTgt spid="1033"/>
                                        </p:tgtEl>
                                        <p:attrNameLst>
                                          <p:attrName>ppt_x</p:attrName>
                                        </p:attrNameLst>
                                      </p:cBhvr>
                                      <p:tavLst>
                                        <p:tav tm="0">
                                          <p:val>
                                            <p:strVal val="#ppt_x"/>
                                          </p:val>
                                        </p:tav>
                                        <p:tav tm="100000">
                                          <p:val>
                                            <p:strVal val="#ppt_x"/>
                                          </p:val>
                                        </p:tav>
                                      </p:tavLst>
                                    </p:anim>
                                    <p:anim calcmode="lin" valueType="num">
                                      <p:cBhvr>
                                        <p:cTn id="9" dur="1000" fill="hold"/>
                                        <p:tgtEl>
                                          <p:spTgt spid="10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365760"/>
            <a:ext cx="7520940" cy="830992"/>
          </a:xfrm>
        </p:spPr>
        <p:txBody>
          <a:bodyPr/>
          <a:lstStyle/>
          <a:p>
            <a:r>
              <a:rPr lang="es-ES" dirty="0" smtClean="0">
                <a:solidFill>
                  <a:srgbClr val="C00000"/>
                </a:solidFill>
              </a:rPr>
              <a:t>Análisis de Temas vitales para la economía argentina</a:t>
            </a:r>
            <a:endParaRPr lang="es-ES" dirty="0">
              <a:solidFill>
                <a:srgbClr val="C00000"/>
              </a:solidFill>
            </a:endParaRPr>
          </a:p>
        </p:txBody>
      </p:sp>
      <p:sp>
        <p:nvSpPr>
          <p:cNvPr id="3" name="2 Marcador de contenido"/>
          <p:cNvSpPr>
            <a:spLocks noGrp="1"/>
          </p:cNvSpPr>
          <p:nvPr>
            <p:ph idx="1"/>
          </p:nvPr>
        </p:nvSpPr>
        <p:spPr>
          <a:xfrm>
            <a:off x="827584" y="1340768"/>
            <a:ext cx="7520940" cy="3579849"/>
          </a:xfrm>
        </p:spPr>
        <p:txBody>
          <a:bodyPr>
            <a:normAutofit lnSpcReduction="10000"/>
          </a:bodyPr>
          <a:lstStyle/>
          <a:p>
            <a:pPr>
              <a:buFont typeface="Arial" pitchFamily="34" charset="0"/>
              <a:buChar char="•"/>
            </a:pPr>
            <a:r>
              <a:rPr lang="es-ES" dirty="0" smtClean="0">
                <a:solidFill>
                  <a:srgbClr val="C00000"/>
                </a:solidFill>
              </a:rPr>
              <a:t>LA DEUDA EXTERNA</a:t>
            </a:r>
          </a:p>
          <a:p>
            <a:pPr>
              <a:buFont typeface="Arial" pitchFamily="34" charset="0"/>
              <a:buChar char="•"/>
            </a:pPr>
            <a:r>
              <a:rPr lang="es-ES" dirty="0" smtClean="0">
                <a:solidFill>
                  <a:srgbClr val="C00000"/>
                </a:solidFill>
              </a:rPr>
              <a:t>EL DEFAULT</a:t>
            </a:r>
          </a:p>
          <a:p>
            <a:pPr>
              <a:buFont typeface="Arial" pitchFamily="34" charset="0"/>
              <a:buChar char="•"/>
            </a:pPr>
            <a:r>
              <a:rPr lang="es-ES" dirty="0" smtClean="0">
                <a:solidFill>
                  <a:srgbClr val="C00000"/>
                </a:solidFill>
              </a:rPr>
              <a:t>LOS FONDOS  BUITRE</a:t>
            </a:r>
          </a:p>
          <a:p>
            <a:pPr>
              <a:buFont typeface="Arial" pitchFamily="34" charset="0"/>
              <a:buChar char="•"/>
            </a:pPr>
            <a:r>
              <a:rPr lang="es-ES" dirty="0" smtClean="0">
                <a:solidFill>
                  <a:srgbClr val="C00000"/>
                </a:solidFill>
              </a:rPr>
              <a:t>LA JURISDICCION NACIONAL IMPROROGABLE  SEGÚN LA CONSTITUCION</a:t>
            </a:r>
          </a:p>
          <a:p>
            <a:pPr>
              <a:buFont typeface="Arial" pitchFamily="34" charset="0"/>
              <a:buChar char="•"/>
            </a:pPr>
            <a:r>
              <a:rPr lang="es-ES" dirty="0" smtClean="0">
                <a:solidFill>
                  <a:srgbClr val="C00000"/>
                </a:solidFill>
              </a:rPr>
              <a:t>EXPORTACIONES Y CRECIMIENTO ECONOMICO</a:t>
            </a:r>
          </a:p>
          <a:p>
            <a:pPr>
              <a:buFont typeface="Arial" pitchFamily="34" charset="0"/>
              <a:buChar char="•"/>
            </a:pPr>
            <a:r>
              <a:rPr lang="es-ES" dirty="0" smtClean="0">
                <a:solidFill>
                  <a:srgbClr val="C00000"/>
                </a:solidFill>
              </a:rPr>
              <a:t>EL TIPO DE CAMBIO REAL:  VARIABLE ESTRATÉGICA PARA EL CRECIMIENTO</a:t>
            </a:r>
          </a:p>
          <a:p>
            <a:pPr>
              <a:buFont typeface="Arial" pitchFamily="34" charset="0"/>
              <a:buChar char="•"/>
            </a:pPr>
            <a:r>
              <a:rPr lang="es-ES" dirty="0" smtClean="0">
                <a:solidFill>
                  <a:srgbClr val="C00000"/>
                </a:solidFill>
              </a:rPr>
              <a:t>LAS RETENCIONES : ¿IMPUESTOS DISTORSIVOS?</a:t>
            </a:r>
          </a:p>
          <a:p>
            <a:pPr>
              <a:buFont typeface="Arial" pitchFamily="34" charset="0"/>
              <a:buChar char="•"/>
            </a:pPr>
            <a:r>
              <a:rPr lang="es-ES" dirty="0" smtClean="0">
                <a:solidFill>
                  <a:srgbClr val="C00000"/>
                </a:solidFill>
              </a:rPr>
              <a:t>LA RELACION ENTRE  EL TIPO DE CAMBIO REAL Y EL SALARIO REAL</a:t>
            </a:r>
          </a:p>
          <a:p>
            <a:pPr>
              <a:buFont typeface="Arial" pitchFamily="34" charset="0"/>
              <a:buChar char="•"/>
            </a:pPr>
            <a:r>
              <a:rPr lang="es-ES" dirty="0" smtClean="0">
                <a:solidFill>
                  <a:srgbClr val="C00000"/>
                </a:solidFill>
              </a:rPr>
              <a:t>LA MERITOCRACIA  EN LA  ADMINISTRACION PUBLICA: CONDICION ESENCIAL</a:t>
            </a:r>
          </a:p>
          <a:p>
            <a:pPr>
              <a:buFont typeface="Arial" pitchFamily="34" charset="0"/>
              <a:buChar char="•"/>
            </a:pPr>
            <a:r>
              <a:rPr lang="es-ES" dirty="0" smtClean="0">
                <a:solidFill>
                  <a:srgbClr val="C00000"/>
                </a:solidFill>
              </a:rPr>
              <a:t>EL IMPUESTO A LA TIERRA LIBRE DE MEJORAS EN JURISDICCION  PROVINCIAL</a:t>
            </a:r>
          </a:p>
          <a:p>
            <a:pPr>
              <a:buFont typeface="Arial" pitchFamily="34" charset="0"/>
              <a:buChar char="•"/>
            </a:pPr>
            <a:r>
              <a:rPr lang="es-ES" dirty="0" smtClean="0">
                <a:solidFill>
                  <a:srgbClr val="C00000"/>
                </a:solidFill>
              </a:rPr>
              <a:t>SU PAGO A CUENTA DE GANANCIAS</a:t>
            </a:r>
            <a:endParaRPr lang="es-ES" dirty="0">
              <a:solidFill>
                <a:srgbClr val="C00000"/>
              </a:solidFill>
            </a:endParaRPr>
          </a:p>
        </p:txBody>
      </p:sp>
      <p:pic>
        <p:nvPicPr>
          <p:cNvPr id="6146" name="Picture 2" descr="http://www.diarioregistrado.com/upload/news/diarioregistrado/550f4f156beb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5739" y="5085184"/>
            <a:ext cx="2808311" cy="1772816"/>
          </a:xfrm>
          <a:prstGeom prst="rect">
            <a:avLst/>
          </a:prstGeom>
          <a:noFill/>
          <a:extLst>
            <a:ext uri="{909E8E84-426E-40dd-AFC4-6F175D3DCCD1}">
              <a14:hiddenFill xmlns="" xmlns:a14="http://schemas.microsoft.com/office/drawing/2010/main">
                <a:solidFill>
                  <a:srgbClr val="FFFFFF"/>
                </a:solidFill>
              </a14:hiddenFill>
            </a:ext>
          </a:extLst>
        </p:spPr>
      </p:pic>
      <p:pic>
        <p:nvPicPr>
          <p:cNvPr id="6148" name="Picture 4" descr="http://3.bp.blogspot.com/-X8kGrR3KKUQ/U6HCT9y5GGI/AAAAAAAAShQ/XU43Bn_eUZc/s1600/SINGER++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085184"/>
            <a:ext cx="2843808" cy="17793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97511008"/>
      </p:ext>
    </p:extLst>
  </p:cSld>
  <p:clrMapOvr>
    <a:masterClrMapping/>
  </p:clrMapOvr>
  <p:transition spd="slow" advTm="7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365760"/>
            <a:ext cx="7520940" cy="758984"/>
          </a:xfrm>
        </p:spPr>
        <p:txBody>
          <a:bodyPr/>
          <a:lstStyle/>
          <a:p>
            <a:pPr algn="ctr"/>
            <a:r>
              <a:rPr lang="es-ES" dirty="0" smtClean="0">
                <a:solidFill>
                  <a:srgbClr val="C00000"/>
                </a:solidFill>
              </a:rPr>
              <a:t>Los inspiradores de la  DOCTRINA ECONOMICA DEL LIBRO i</a:t>
            </a:r>
            <a:endParaRPr lang="es-ES" dirty="0">
              <a:solidFill>
                <a:srgbClr val="C00000"/>
              </a:solidFill>
            </a:endParaRPr>
          </a:p>
        </p:txBody>
      </p:sp>
      <p:sp>
        <p:nvSpPr>
          <p:cNvPr id="3" name="2 Marcador de contenido"/>
          <p:cNvSpPr>
            <a:spLocks noGrp="1"/>
          </p:cNvSpPr>
          <p:nvPr>
            <p:ph idx="1"/>
          </p:nvPr>
        </p:nvSpPr>
        <p:spPr>
          <a:xfrm>
            <a:off x="822960" y="1484784"/>
            <a:ext cx="7520940" cy="3195693"/>
          </a:xfrm>
        </p:spPr>
        <p:txBody>
          <a:bodyPr>
            <a:normAutofit/>
          </a:bodyPr>
          <a:lstStyle/>
          <a:p>
            <a:pPr>
              <a:buFont typeface="Arial" pitchFamily="34" charset="0"/>
              <a:buChar char="•"/>
            </a:pPr>
            <a:r>
              <a:rPr lang="es-ES" dirty="0">
                <a:solidFill>
                  <a:srgbClr val="C00000"/>
                </a:solidFill>
              </a:rPr>
              <a:t>JOHN MAYNARD KEYNES</a:t>
            </a:r>
          </a:p>
          <a:p>
            <a:pPr>
              <a:buFont typeface="Arial" pitchFamily="34" charset="0"/>
              <a:buChar char="•"/>
            </a:pPr>
            <a:r>
              <a:rPr lang="es-ES" dirty="0" smtClean="0">
                <a:solidFill>
                  <a:srgbClr val="C00000"/>
                </a:solidFill>
              </a:rPr>
              <a:t>ADAM SMTIH</a:t>
            </a:r>
          </a:p>
          <a:p>
            <a:pPr>
              <a:buFont typeface="Arial" pitchFamily="34" charset="0"/>
              <a:buChar char="•"/>
            </a:pPr>
            <a:r>
              <a:rPr lang="es-ES" dirty="0" smtClean="0">
                <a:solidFill>
                  <a:srgbClr val="C00000"/>
                </a:solidFill>
              </a:rPr>
              <a:t>DAVID  RICARDO</a:t>
            </a:r>
          </a:p>
          <a:p>
            <a:pPr>
              <a:buFont typeface="Arial" pitchFamily="34" charset="0"/>
              <a:buChar char="•"/>
            </a:pPr>
            <a:r>
              <a:rPr lang="es-ES" dirty="0" smtClean="0">
                <a:solidFill>
                  <a:srgbClr val="C00000"/>
                </a:solidFill>
              </a:rPr>
              <a:t>LAWRENCE KLEIIN</a:t>
            </a:r>
          </a:p>
          <a:p>
            <a:pPr>
              <a:buFont typeface="Arial" pitchFamily="34" charset="0"/>
              <a:buChar char="•"/>
            </a:pPr>
            <a:r>
              <a:rPr lang="es-ES" dirty="0">
                <a:solidFill>
                  <a:srgbClr val="C00000"/>
                </a:solidFill>
              </a:rPr>
              <a:t>ROBERT </a:t>
            </a:r>
            <a:r>
              <a:rPr lang="es-ES" dirty="0" smtClean="0">
                <a:solidFill>
                  <a:srgbClr val="C00000"/>
                </a:solidFill>
              </a:rPr>
              <a:t>SOLOW</a:t>
            </a:r>
          </a:p>
          <a:p>
            <a:pPr>
              <a:buFont typeface="Arial" pitchFamily="34" charset="0"/>
              <a:buChar char="•"/>
            </a:pPr>
            <a:r>
              <a:rPr lang="es-ES" dirty="0" smtClean="0">
                <a:solidFill>
                  <a:srgbClr val="C00000"/>
                </a:solidFill>
              </a:rPr>
              <a:t>WILLIAM  ARTHUR LEWIS</a:t>
            </a:r>
          </a:p>
          <a:p>
            <a:endParaRPr lang="es-ES" dirty="0" smtClean="0"/>
          </a:p>
          <a:p>
            <a:endParaRPr lang="es-ES" dirty="0"/>
          </a:p>
        </p:txBody>
      </p:sp>
      <p:pic>
        <p:nvPicPr>
          <p:cNvPr id="7170" name="Picture 2" descr="https://upload.wikimedia.org/wikipedia/en/0/09/Lawrence_Kle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284" y="1340767"/>
            <a:ext cx="1962715" cy="1888523"/>
          </a:xfrm>
          <a:prstGeom prst="rect">
            <a:avLst/>
          </a:prstGeom>
          <a:noFill/>
          <a:extLst>
            <a:ext uri="{909E8E84-426E-40dd-AFC4-6F175D3DCCD1}">
              <a14:hiddenFill xmlns="" xmlns:a14="http://schemas.microsoft.com/office/drawing/2010/main">
                <a:solidFill>
                  <a:srgbClr val="FFFFFF"/>
                </a:solidFill>
              </a14:hiddenFill>
            </a:ext>
          </a:extLst>
        </p:spPr>
      </p:pic>
      <p:pic>
        <p:nvPicPr>
          <p:cNvPr id="7172" name="Picture 4" descr="Robert_Solow_we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1284" y="3229290"/>
            <a:ext cx="1962715" cy="1855894"/>
          </a:xfrm>
          <a:prstGeom prst="rect">
            <a:avLst/>
          </a:prstGeom>
          <a:noFill/>
          <a:extLst>
            <a:ext uri="{909E8E84-426E-40dd-AFC4-6F175D3DCCD1}">
              <a14:hiddenFill xmlns="" xmlns:a14="http://schemas.microsoft.com/office/drawing/2010/main">
                <a:solidFill>
                  <a:srgbClr val="FFFFFF"/>
                </a:solidFill>
              </a14:hiddenFill>
            </a:ext>
          </a:extLst>
        </p:spPr>
      </p:pic>
      <p:pic>
        <p:nvPicPr>
          <p:cNvPr id="7174" name="Picture 6" descr="http://www.eumed.net/cursecon/economistas/fot/Lewi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1285" y="5050964"/>
            <a:ext cx="1962715" cy="18070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727716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365760"/>
            <a:ext cx="7520940" cy="110912"/>
          </a:xfrm>
        </p:spPr>
        <p:txBody>
          <a:bodyPr/>
          <a:lstStyle/>
          <a:p>
            <a:r>
              <a:rPr lang="es-ES" dirty="0" smtClean="0">
                <a:solidFill>
                  <a:srgbClr val="C00000"/>
                </a:solidFill>
              </a:rPr>
              <a:t>LA DOCTRINA ECONOMICA DEL LIBRO II</a:t>
            </a:r>
            <a:endParaRPr lang="es-ES" dirty="0">
              <a:solidFill>
                <a:srgbClr val="C00000"/>
              </a:solidFill>
            </a:endParaRPr>
          </a:p>
        </p:txBody>
      </p:sp>
      <p:sp>
        <p:nvSpPr>
          <p:cNvPr id="3" name="2 Marcador de contenido"/>
          <p:cNvSpPr>
            <a:spLocks noGrp="1"/>
          </p:cNvSpPr>
          <p:nvPr>
            <p:ph idx="1"/>
          </p:nvPr>
        </p:nvSpPr>
        <p:spPr/>
        <p:txBody>
          <a:bodyPr/>
          <a:lstStyle/>
          <a:p>
            <a:pPr>
              <a:buFont typeface="Arial" pitchFamily="34" charset="0"/>
              <a:buChar char="•"/>
            </a:pPr>
            <a:r>
              <a:rPr lang="es-ES" dirty="0">
                <a:solidFill>
                  <a:srgbClr val="C00000"/>
                </a:solidFill>
              </a:rPr>
              <a:t>WILLIAM BAUMOL</a:t>
            </a:r>
          </a:p>
          <a:p>
            <a:pPr>
              <a:buFont typeface="Arial" pitchFamily="34" charset="0"/>
              <a:buChar char="•"/>
            </a:pPr>
            <a:r>
              <a:rPr lang="es-ES" dirty="0">
                <a:solidFill>
                  <a:srgbClr val="C00000"/>
                </a:solidFill>
              </a:rPr>
              <a:t>ROBERT </a:t>
            </a:r>
            <a:r>
              <a:rPr lang="es-ES" dirty="0" smtClean="0">
                <a:solidFill>
                  <a:srgbClr val="C00000"/>
                </a:solidFill>
              </a:rPr>
              <a:t>MUNDELL</a:t>
            </a:r>
          </a:p>
          <a:p>
            <a:pPr>
              <a:buFont typeface="Arial" pitchFamily="34" charset="0"/>
              <a:buChar char="•"/>
            </a:pPr>
            <a:r>
              <a:rPr lang="es-ES" dirty="0" smtClean="0">
                <a:solidFill>
                  <a:srgbClr val="C00000"/>
                </a:solidFill>
              </a:rPr>
              <a:t>IRVING KRAVIS</a:t>
            </a:r>
          </a:p>
          <a:p>
            <a:pPr>
              <a:buFont typeface="Arial" pitchFamily="34" charset="0"/>
              <a:buChar char="•"/>
            </a:pPr>
            <a:r>
              <a:rPr lang="es-ES" dirty="0" smtClean="0">
                <a:solidFill>
                  <a:srgbClr val="C00000"/>
                </a:solidFill>
              </a:rPr>
              <a:t>HENRY BRUTON</a:t>
            </a:r>
            <a:endParaRPr lang="es-ES" dirty="0">
              <a:solidFill>
                <a:srgbClr val="C00000"/>
              </a:solidFill>
            </a:endParaRPr>
          </a:p>
          <a:p>
            <a:pPr>
              <a:buFont typeface="Arial" pitchFamily="34" charset="0"/>
              <a:buChar char="•"/>
            </a:pPr>
            <a:r>
              <a:rPr lang="es-ES" dirty="0">
                <a:solidFill>
                  <a:srgbClr val="C00000"/>
                </a:solidFill>
              </a:rPr>
              <a:t>RAUL PREBISCH</a:t>
            </a:r>
          </a:p>
          <a:p>
            <a:pPr>
              <a:buFont typeface="Arial" pitchFamily="34" charset="0"/>
              <a:buChar char="•"/>
            </a:pPr>
            <a:r>
              <a:rPr lang="es-ES" dirty="0">
                <a:solidFill>
                  <a:srgbClr val="C00000"/>
                </a:solidFill>
              </a:rPr>
              <a:t>JULIO OLIVERA</a:t>
            </a:r>
          </a:p>
          <a:p>
            <a:pPr>
              <a:buFont typeface="Arial" pitchFamily="34" charset="0"/>
              <a:buChar char="•"/>
            </a:pPr>
            <a:r>
              <a:rPr lang="es-ES" dirty="0">
                <a:solidFill>
                  <a:srgbClr val="C00000"/>
                </a:solidFill>
              </a:rPr>
              <a:t>PAUL KRUGMAN</a:t>
            </a:r>
          </a:p>
          <a:p>
            <a:pPr>
              <a:buFont typeface="Arial" pitchFamily="34" charset="0"/>
              <a:buChar char="•"/>
            </a:pPr>
            <a:r>
              <a:rPr lang="es-ES" dirty="0">
                <a:solidFill>
                  <a:srgbClr val="C00000"/>
                </a:solidFill>
              </a:rPr>
              <a:t>THOMAS PIKETTY</a:t>
            </a:r>
          </a:p>
          <a:p>
            <a:endParaRPr lang="es-ES" dirty="0"/>
          </a:p>
        </p:txBody>
      </p:sp>
      <p:pic>
        <p:nvPicPr>
          <p:cNvPr id="8194" name="Picture 2" descr="http://pages.stern.nyu.edu/~wbaumol/index_files/Job08-455-2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692696"/>
            <a:ext cx="1907704" cy="2160240"/>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descr="https://elrobotpescador.files.wordpress.com/2015/07/robert-mundell-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6296" y="2852937"/>
            <a:ext cx="1907704" cy="1656183"/>
          </a:xfrm>
          <a:prstGeom prst="rect">
            <a:avLst/>
          </a:prstGeom>
          <a:noFill/>
          <a:extLst>
            <a:ext uri="{909E8E84-426E-40dd-AFC4-6F175D3DCCD1}">
              <a14:hiddenFill xmlns="" xmlns:a14="http://schemas.microsoft.com/office/drawing/2010/main">
                <a:solidFill>
                  <a:srgbClr val="FFFFFF"/>
                </a:solidFill>
              </a14:hiddenFill>
            </a:ext>
          </a:extLst>
        </p:spPr>
      </p:pic>
      <p:pic>
        <p:nvPicPr>
          <p:cNvPr id="8198" name="Picture 6" descr="http://econ.williams.edu/files/hbrut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297" y="4509120"/>
            <a:ext cx="1907704" cy="2335188"/>
          </a:xfrm>
          <a:prstGeom prst="rect">
            <a:avLst/>
          </a:prstGeom>
          <a:noFill/>
          <a:extLst>
            <a:ext uri="{909E8E84-426E-40dd-AFC4-6F175D3DCCD1}">
              <a14:hiddenFill xmlns="" xmlns:a14="http://schemas.microsoft.com/office/drawing/2010/main">
                <a:solidFill>
                  <a:srgbClr val="FFFFFF"/>
                </a:solidFill>
              </a14:hiddenFill>
            </a:ext>
          </a:extLst>
        </p:spPr>
      </p:pic>
      <p:pic>
        <p:nvPicPr>
          <p:cNvPr id="8200" name="Picture 8" descr="http://www.fundacionkonex.org/img_curriculums/801462e500bec966a42457add7f6801beac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76056" y="4509120"/>
            <a:ext cx="2160241" cy="2335188"/>
          </a:xfrm>
          <a:prstGeom prst="rect">
            <a:avLst/>
          </a:prstGeom>
          <a:noFill/>
          <a:extLst>
            <a:ext uri="{909E8E84-426E-40dd-AFC4-6F175D3DCCD1}">
              <a14:hiddenFill xmlns="" xmlns:a14="http://schemas.microsoft.com/office/drawing/2010/main">
                <a:solidFill>
                  <a:srgbClr val="FFFFFF"/>
                </a:solidFill>
              </a14:hiddenFill>
            </a:ext>
          </a:extLst>
        </p:spPr>
      </p:pic>
      <p:pic>
        <p:nvPicPr>
          <p:cNvPr id="8202" name="Picture 10" descr="https://pbs.twimg.com/profile_images/2044852218/NYT_Twitter_Krugman_400x400.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056" y="2636912"/>
            <a:ext cx="2160242" cy="1872208"/>
          </a:xfrm>
          <a:prstGeom prst="rect">
            <a:avLst/>
          </a:prstGeom>
          <a:noFill/>
          <a:extLst>
            <a:ext uri="{909E8E84-426E-40dd-AFC4-6F175D3DCCD1}">
              <a14:hiddenFill xmlns="" xmlns:a14="http://schemas.microsoft.com/office/drawing/2010/main">
                <a:solidFill>
                  <a:srgbClr val="FFFFFF"/>
                </a:solidFill>
              </a14:hiddenFill>
            </a:ext>
          </a:extLst>
        </p:spPr>
      </p:pic>
      <p:pic>
        <p:nvPicPr>
          <p:cNvPr id="8206" name="Picture 14" descr="http://www.hkw.de/media/bilder/2014/andere_2014/thomas_piketty.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76057" y="692696"/>
            <a:ext cx="2160240" cy="19442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300975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solidFill>
                  <a:srgbClr val="C00000"/>
                </a:solidFill>
              </a:rPr>
              <a:t>Sexta </a:t>
            </a:r>
            <a:r>
              <a:rPr lang="es-ES" dirty="0" err="1" smtClean="0">
                <a:solidFill>
                  <a:srgbClr val="C00000"/>
                </a:solidFill>
              </a:rPr>
              <a:t>edicion</a:t>
            </a:r>
            <a:r>
              <a:rPr lang="es-ES" dirty="0" smtClean="0">
                <a:solidFill>
                  <a:srgbClr val="C00000"/>
                </a:solidFill>
              </a:rPr>
              <a:t> del libro</a:t>
            </a:r>
            <a:endParaRPr lang="es-ES" dirty="0">
              <a:solidFill>
                <a:srgbClr val="C00000"/>
              </a:solidFill>
            </a:endParaRPr>
          </a:p>
        </p:txBody>
      </p:sp>
      <p:pic>
        <p:nvPicPr>
          <p:cNvPr id="4" name="Picture 9" descr="C:\Users\Eduardo\Pictures\unnamed.jpg"/>
          <p:cNvPicPr>
            <a:picLocks noChangeAspect="1" noChangeArrowheads="1"/>
          </p:cNvPicPr>
          <p:nvPr/>
        </p:nvPicPr>
        <p:blipFill rotWithShape="1">
          <a:blip r:embed="rId3">
            <a:extLst>
              <a:ext uri="{28A0092B-C50C-407E-A947-70E740481C1C}">
                <a14:useLocalDpi xmlns:a14="http://schemas.microsoft.com/office/drawing/2010/main" val="0"/>
              </a:ext>
            </a:extLst>
          </a:blip>
          <a:srcRect l="4730" t="36313" r="50346" b="15730"/>
          <a:stretch/>
        </p:blipFill>
        <p:spPr bwMode="auto">
          <a:xfrm>
            <a:off x="2699792" y="836712"/>
            <a:ext cx="3888432" cy="48965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47922866"/>
      </p:ext>
    </p:extLst>
  </p:cSld>
  <p:clrMapOvr>
    <a:masterClrMapping/>
  </p:clrMapOvr>
  <p:transition spd="slow" advTm="9000">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116632"/>
            <a:ext cx="7822066" cy="936104"/>
          </a:xfrm>
        </p:spPr>
        <p:txBody>
          <a:bodyPr>
            <a:normAutofit fontScale="90000"/>
          </a:bodyPr>
          <a:lstStyle/>
          <a:p>
            <a:pPr algn="ctr"/>
            <a:r>
              <a:rPr lang="es-AR" sz="4000" dirty="0" smtClean="0">
                <a:solidFill>
                  <a:srgbClr val="C00000"/>
                </a:solidFill>
              </a:rPr>
              <a:t>PRESENTACION DE la sexta edición del LIBRO</a:t>
            </a:r>
            <a:r>
              <a:rPr lang="es-AR" sz="3600" dirty="0" smtClean="0">
                <a:solidFill>
                  <a:srgbClr val="C00000"/>
                </a:solidFill>
              </a:rPr>
              <a:t>:</a:t>
            </a:r>
            <a:endParaRPr lang="es-AR" sz="3600" dirty="0">
              <a:solidFill>
                <a:srgbClr val="C00000"/>
              </a:solidFill>
            </a:endParaRPr>
          </a:p>
        </p:txBody>
      </p:sp>
      <p:sp>
        <p:nvSpPr>
          <p:cNvPr id="3" name="2 Subtítulo"/>
          <p:cNvSpPr>
            <a:spLocks noGrp="1"/>
          </p:cNvSpPr>
          <p:nvPr>
            <p:ph type="subTitle" idx="1"/>
          </p:nvPr>
        </p:nvSpPr>
        <p:spPr>
          <a:xfrm>
            <a:off x="0" y="1484784"/>
            <a:ext cx="6876256" cy="4154016"/>
          </a:xfrm>
        </p:spPr>
        <p:txBody>
          <a:bodyPr>
            <a:normAutofit fontScale="70000" lnSpcReduction="20000"/>
          </a:bodyPr>
          <a:lstStyle/>
          <a:p>
            <a:pPr marL="685800" indent="-685800">
              <a:buFont typeface="Arial" pitchFamily="34" charset="0"/>
              <a:buChar char="•"/>
            </a:pPr>
            <a:r>
              <a:rPr lang="es-AR" sz="4000" dirty="0" smtClean="0">
                <a:solidFill>
                  <a:srgbClr val="FF0000"/>
                </a:solidFill>
              </a:rPr>
              <a:t>MACROECONOMIA </a:t>
            </a:r>
          </a:p>
          <a:p>
            <a:pPr marL="685800" indent="-685800">
              <a:buFont typeface="Arial" pitchFamily="34" charset="0"/>
              <a:buChar char="•"/>
            </a:pPr>
            <a:r>
              <a:rPr lang="es-AR" sz="4000" dirty="0" smtClean="0">
                <a:solidFill>
                  <a:srgbClr val="FF0000"/>
                </a:solidFill>
              </a:rPr>
              <a:t>POLITICA MACROECONOMICA</a:t>
            </a:r>
          </a:p>
          <a:p>
            <a:pPr marL="685800" indent="-685800">
              <a:buFont typeface="Arial" pitchFamily="34" charset="0"/>
              <a:buChar char="•"/>
            </a:pPr>
            <a:r>
              <a:rPr lang="es-AR" sz="4000" dirty="0" smtClean="0">
                <a:solidFill>
                  <a:srgbClr val="FF0000"/>
                </a:solidFill>
              </a:rPr>
              <a:t>LA MACROECONOMIA DE LA ECONOMIA ABIERTA</a:t>
            </a:r>
          </a:p>
          <a:p>
            <a:pPr marL="685800" indent="-685800">
              <a:buFont typeface="Arial" pitchFamily="34" charset="0"/>
              <a:buChar char="•"/>
            </a:pPr>
            <a:r>
              <a:rPr lang="es-AR" sz="4000" dirty="0" smtClean="0">
                <a:solidFill>
                  <a:srgbClr val="FF0000"/>
                </a:solidFill>
              </a:rPr>
              <a:t>TIPO DE CAMBIO REAL Y CRECIMIENTO ECONOMICO</a:t>
            </a:r>
          </a:p>
          <a:p>
            <a:endParaRPr lang="es-AR" dirty="0" smtClean="0">
              <a:solidFill>
                <a:srgbClr val="FF0000"/>
              </a:solidFill>
            </a:endParaRPr>
          </a:p>
          <a:p>
            <a:pPr marL="571500" indent="-571500">
              <a:buFont typeface="Arial" pitchFamily="34" charset="0"/>
              <a:buChar char="•"/>
            </a:pPr>
            <a:r>
              <a:rPr lang="es-AR" sz="4000" dirty="0" smtClean="0">
                <a:solidFill>
                  <a:srgbClr val="FF0000"/>
                </a:solidFill>
              </a:rPr>
              <a:t>El autor:</a:t>
            </a:r>
          </a:p>
          <a:p>
            <a:pPr marL="571500" indent="-571500">
              <a:buFont typeface="Arial" pitchFamily="34" charset="0"/>
              <a:buChar char="•"/>
            </a:pPr>
            <a:r>
              <a:rPr lang="es-AR" sz="4000" dirty="0" smtClean="0">
                <a:solidFill>
                  <a:srgbClr val="FF0000"/>
                </a:solidFill>
              </a:rPr>
              <a:t>Dr. EDUARDO R. CONESA(</a:t>
            </a:r>
            <a:r>
              <a:rPr lang="es-AR" sz="4000" dirty="0" err="1" smtClean="0">
                <a:solidFill>
                  <a:srgbClr val="FF0000"/>
                </a:solidFill>
              </a:rPr>
              <a:t>ph.D</a:t>
            </a:r>
            <a:r>
              <a:rPr lang="es-AR" sz="4000" dirty="0" smtClean="0">
                <a:solidFill>
                  <a:srgbClr val="FF0000"/>
                </a:solidFill>
              </a:rPr>
              <a:t>)</a:t>
            </a:r>
            <a:endParaRPr lang="es-AR" sz="4000" dirty="0">
              <a:solidFill>
                <a:srgbClr val="FF0000"/>
              </a:solidFill>
            </a:endParaRPr>
          </a:p>
        </p:txBody>
      </p:sp>
      <p:pic>
        <p:nvPicPr>
          <p:cNvPr id="4" name="Picture 11" descr="C:\Users\Eduardo\Documents\TIERRA LIBRE DE MEJORAS\RICAR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1" y="3140968"/>
            <a:ext cx="3194301" cy="37170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58748974"/>
      </p:ext>
    </p:extLst>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3">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3">
                                            <p:txEl>
                                              <p:pRg st="2" end="2"/>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2000" fill="hold"/>
                                        <p:tgtEl>
                                          <p:spTgt spid="3">
                                            <p:txEl>
                                              <p:pRg st="3" end="3"/>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21600000">
                                      <p:cBhvr>
                                        <p:cTn id="22" dur="2000" fill="hold"/>
                                        <p:tgtEl>
                                          <p:spTgt spid="3">
                                            <p:txEl>
                                              <p:pRg st="5" end="5"/>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0" nodeType="clickEffect">
                                  <p:stCondLst>
                                    <p:cond delay="0"/>
                                  </p:stCondLst>
                                  <p:childTnLst>
                                    <p:animRot by="21600000">
                                      <p:cBhvr>
                                        <p:cTn id="26" dur="2000" fill="hold"/>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04664"/>
            <a:ext cx="7520940" cy="758984"/>
          </a:xfrm>
        </p:spPr>
        <p:txBody>
          <a:bodyPr/>
          <a:lstStyle/>
          <a:p>
            <a:pPr algn="ctr"/>
            <a:r>
              <a:rPr lang="es-AR" sz="2000" dirty="0" smtClean="0">
                <a:solidFill>
                  <a:schemeClr val="accent2"/>
                </a:solidFill>
              </a:rPr>
              <a:t>PORQUÉ CRECIO LA ARGENTINA DE 1860 A 1940</a:t>
            </a:r>
            <a:endParaRPr lang="es-AR" sz="2000" dirty="0">
              <a:solidFill>
                <a:schemeClr val="accent2"/>
              </a:solidFill>
            </a:endParaRPr>
          </a:p>
        </p:txBody>
      </p:sp>
      <p:sp>
        <p:nvSpPr>
          <p:cNvPr id="3" name="2 Marcador de contenido"/>
          <p:cNvSpPr>
            <a:spLocks noGrp="1"/>
          </p:cNvSpPr>
          <p:nvPr>
            <p:ph idx="1"/>
          </p:nvPr>
        </p:nvSpPr>
        <p:spPr/>
        <p:txBody>
          <a:bodyPr>
            <a:normAutofit fontScale="70000" lnSpcReduction="20000"/>
          </a:bodyPr>
          <a:lstStyle/>
          <a:p>
            <a:pPr>
              <a:buFont typeface="Arial" pitchFamily="34" charset="0"/>
              <a:buChar char="•"/>
            </a:pPr>
            <a:r>
              <a:rPr lang="es-AR" dirty="0" smtClean="0">
                <a:solidFill>
                  <a:srgbClr val="C00000"/>
                </a:solidFill>
              </a:rPr>
              <a:t>EL CRECIMIENTO DE LAS EXPORTACIONES</a:t>
            </a:r>
          </a:p>
          <a:p>
            <a:pPr>
              <a:buFont typeface="Arial" pitchFamily="34" charset="0"/>
              <a:buChar char="•"/>
            </a:pPr>
            <a:r>
              <a:rPr lang="es-AR" dirty="0" smtClean="0">
                <a:solidFill>
                  <a:srgbClr val="C00000"/>
                </a:solidFill>
              </a:rPr>
              <a:t>SARMIENTO Y LA EDUCACION</a:t>
            </a:r>
          </a:p>
          <a:p>
            <a:pPr>
              <a:buFont typeface="Arial" pitchFamily="34" charset="0"/>
              <a:buChar char="•"/>
            </a:pPr>
            <a:r>
              <a:rPr lang="es-AR" dirty="0" smtClean="0">
                <a:solidFill>
                  <a:srgbClr val="C00000"/>
                </a:solidFill>
              </a:rPr>
              <a:t>ALBERDI Y LA INMIGRACION</a:t>
            </a:r>
          </a:p>
          <a:p>
            <a:pPr>
              <a:buFont typeface="Arial" pitchFamily="34" charset="0"/>
              <a:buChar char="•"/>
            </a:pPr>
            <a:r>
              <a:rPr lang="es-AR" dirty="0" smtClean="0">
                <a:solidFill>
                  <a:srgbClr val="C00000"/>
                </a:solidFill>
              </a:rPr>
              <a:t>ROCA Y LA CONSTRUCCION DE PUERTOS Y FERROCARRILES</a:t>
            </a:r>
          </a:p>
          <a:p>
            <a:pPr>
              <a:buFont typeface="Arial" pitchFamily="34" charset="0"/>
              <a:buChar char="•"/>
            </a:pPr>
            <a:r>
              <a:rPr lang="es-AR" dirty="0" smtClean="0">
                <a:solidFill>
                  <a:srgbClr val="C00000"/>
                </a:solidFill>
              </a:rPr>
              <a:t>GRAN REBAJA EN LOS COSTOS DEL TRANSPORTE INTERNO</a:t>
            </a:r>
          </a:p>
          <a:p>
            <a:pPr>
              <a:buFont typeface="Arial" pitchFamily="34" charset="0"/>
              <a:buChar char="•"/>
            </a:pPr>
            <a:r>
              <a:rPr lang="es-AR" dirty="0" smtClean="0">
                <a:solidFill>
                  <a:srgbClr val="C00000"/>
                </a:solidFill>
              </a:rPr>
              <a:t>LA CONVERTIBILIDAD DE 1898-1914</a:t>
            </a:r>
          </a:p>
          <a:p>
            <a:pPr>
              <a:buFont typeface="Arial" pitchFamily="34" charset="0"/>
              <a:buChar char="•"/>
            </a:pPr>
            <a:r>
              <a:rPr lang="es-AR" dirty="0" smtClean="0">
                <a:solidFill>
                  <a:srgbClr val="C00000"/>
                </a:solidFill>
              </a:rPr>
              <a:t>LA CAIDA DE 1914-1916</a:t>
            </a:r>
          </a:p>
          <a:p>
            <a:pPr>
              <a:buFont typeface="Arial" pitchFamily="34" charset="0"/>
              <a:buChar char="•"/>
            </a:pPr>
            <a:r>
              <a:rPr lang="es-AR" dirty="0" smtClean="0">
                <a:solidFill>
                  <a:srgbClr val="C00000"/>
                </a:solidFill>
              </a:rPr>
              <a:t>YRIGOYEN –ALVEAR </a:t>
            </a:r>
          </a:p>
          <a:p>
            <a:pPr>
              <a:buFont typeface="Arial" pitchFamily="34" charset="0"/>
              <a:buChar char="•"/>
            </a:pPr>
            <a:r>
              <a:rPr lang="es-AR" dirty="0" smtClean="0">
                <a:solidFill>
                  <a:srgbClr val="C00000"/>
                </a:solidFill>
              </a:rPr>
              <a:t>LA SOBREVALUACION CAMBIARIA INGLESA DE LOS AÑOS VEINTES</a:t>
            </a:r>
          </a:p>
          <a:p>
            <a:pPr>
              <a:buFont typeface="Arial" pitchFamily="34" charset="0"/>
              <a:buChar char="•"/>
            </a:pPr>
            <a:r>
              <a:rPr lang="es-AR" dirty="0" smtClean="0">
                <a:solidFill>
                  <a:srgbClr val="C00000"/>
                </a:solidFill>
              </a:rPr>
              <a:t>LA CRISIS DE 1930</a:t>
            </a:r>
          </a:p>
          <a:p>
            <a:pPr>
              <a:buFont typeface="Arial" pitchFamily="34" charset="0"/>
              <a:buChar char="•"/>
            </a:pPr>
            <a:r>
              <a:rPr lang="es-AR" dirty="0" smtClean="0">
                <a:solidFill>
                  <a:srgbClr val="C00000"/>
                </a:solidFill>
              </a:rPr>
              <a:t>LA CONSTRUCCION DE CAMINOS Y OBRAS PUBLICAS</a:t>
            </a:r>
          </a:p>
          <a:p>
            <a:pPr>
              <a:buFont typeface="Arial" pitchFamily="34" charset="0"/>
              <a:buChar char="•"/>
            </a:pPr>
            <a:r>
              <a:rPr lang="es-AR" dirty="0" smtClean="0">
                <a:solidFill>
                  <a:srgbClr val="C00000"/>
                </a:solidFill>
              </a:rPr>
              <a:t>LA CREACION DEL BANCO CENTRAL</a:t>
            </a:r>
          </a:p>
          <a:p>
            <a:pPr>
              <a:buFont typeface="Arial" pitchFamily="34" charset="0"/>
              <a:buChar char="•"/>
            </a:pPr>
            <a:r>
              <a:rPr lang="es-AR" dirty="0" smtClean="0">
                <a:solidFill>
                  <a:srgbClr val="C00000"/>
                </a:solidFill>
              </a:rPr>
              <a:t>LA CREACION DE LAS JUNTAS REGULADORES DE GRANOS Y CARNES </a:t>
            </a:r>
          </a:p>
          <a:p>
            <a:pPr>
              <a:buFont typeface="Arial" pitchFamily="34" charset="0"/>
              <a:buChar char="•"/>
            </a:pPr>
            <a:r>
              <a:rPr lang="es-AR" dirty="0" smtClean="0">
                <a:solidFill>
                  <a:srgbClr val="C00000"/>
                </a:solidFill>
              </a:rPr>
              <a:t>DEFENSA  DE LOS PRODUCTORES AGROPECUARIOS</a:t>
            </a:r>
          </a:p>
          <a:p>
            <a:pPr>
              <a:buFont typeface="Arial" pitchFamily="34" charset="0"/>
              <a:buChar char="•"/>
            </a:pPr>
            <a:r>
              <a:rPr lang="es-AR" dirty="0" smtClean="0">
                <a:solidFill>
                  <a:srgbClr val="C00000"/>
                </a:solidFill>
              </a:rPr>
              <a:t>EL NACIMIENTO DE LA INDUSTRIA SUSTITUTIVA DE IMPORTACIONES</a:t>
            </a:r>
          </a:p>
          <a:p>
            <a:endParaRPr lang="es-AR" dirty="0" smtClean="0"/>
          </a:p>
          <a:p>
            <a:endParaRPr lang="es-AR" dirty="0" smtClean="0"/>
          </a:p>
          <a:p>
            <a:endParaRPr lang="es-AR" dirty="0"/>
          </a:p>
        </p:txBody>
      </p:sp>
      <p:pic>
        <p:nvPicPr>
          <p:cNvPr id="2050" name="Picture 2" descr="C:\Users\Eduardo\Documents\EL DOLAR CONTRA EL PESO\ROCA I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22122"/>
            <a:ext cx="1457440" cy="1462661"/>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C:\Users\Eduardo\Pictures\SARMIEN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1466128"/>
            <a:ext cx="1439986" cy="1530824"/>
          </a:xfrm>
          <a:prstGeom prst="rect">
            <a:avLst/>
          </a:prstGeom>
          <a:noFill/>
          <a:extLst>
            <a:ext uri="{909E8E84-426E-40dd-AFC4-6F175D3DCCD1}">
              <a14:hiddenFill xmlns="" xmlns:a14="http://schemas.microsoft.com/office/drawing/2010/main">
                <a:solidFill>
                  <a:srgbClr val="FFFFFF"/>
                </a:solidFill>
              </a14:hiddenFill>
            </a:ext>
          </a:extLst>
        </p:spPr>
      </p:pic>
      <p:pic>
        <p:nvPicPr>
          <p:cNvPr id="2053" name="Picture 5" descr="https://upload.wikimedia.org/wikipedia/commons/thumb/2/24/Museo_del_Bicentenario_-_Retrato_oficial_del_Presidente_Marcelo_T._De_Alvear_recortado.jpg/200px-Museo_del_Bicentenario_-_Retrato_oficial_del_Presidente_Marcelo_T._De_Alvear_recortad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8344" y="2996952"/>
            <a:ext cx="1439986" cy="1728192"/>
          </a:xfrm>
          <a:prstGeom prst="rect">
            <a:avLst/>
          </a:prstGeom>
          <a:noFill/>
          <a:extLst>
            <a:ext uri="{909E8E84-426E-40dd-AFC4-6F175D3DCCD1}">
              <a14:hiddenFill xmlns="" xmlns:a14="http://schemas.microsoft.com/office/drawing/2010/main">
                <a:solidFill>
                  <a:srgbClr val="FFFFFF"/>
                </a:solidFill>
              </a14:hiddenFill>
            </a:ext>
          </a:extLst>
        </p:spPr>
      </p:pic>
      <p:pic>
        <p:nvPicPr>
          <p:cNvPr id="2055" name="Picture 7" descr="http://www.tribelectoraljujuy.gov.ar/imagenes/Archivo%20Historico/Presidentes/6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8344" y="4727336"/>
            <a:ext cx="1475656" cy="21306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30080187"/>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3">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3">
                                            <p:txEl>
                                              <p:pRg st="2" end="2"/>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2000" fill="hold"/>
                                        <p:tgtEl>
                                          <p:spTgt spid="3">
                                            <p:txEl>
                                              <p:pRg st="3" end="3"/>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21600000">
                                      <p:cBhvr>
                                        <p:cTn id="22" dur="2000" fill="hold"/>
                                        <p:tgtEl>
                                          <p:spTgt spid="3">
                                            <p:txEl>
                                              <p:pRg st="4" end="4"/>
                                            </p:txEl>
                                          </p:spTgt>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0" nodeType="clickEffect">
                                  <p:stCondLst>
                                    <p:cond delay="0"/>
                                  </p:stCondLst>
                                  <p:childTnLst>
                                    <p:animRot by="21600000">
                                      <p:cBhvr>
                                        <p:cTn id="26" dur="2000" fill="hold"/>
                                        <p:tgtEl>
                                          <p:spTgt spid="3">
                                            <p:txEl>
                                              <p:pRg st="5" end="5"/>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grpId="0" nodeType="clickEffect">
                                  <p:stCondLst>
                                    <p:cond delay="0"/>
                                  </p:stCondLst>
                                  <p:childTnLst>
                                    <p:animRot by="21600000">
                                      <p:cBhvr>
                                        <p:cTn id="30" dur="2000" fill="hold"/>
                                        <p:tgtEl>
                                          <p:spTgt spid="3">
                                            <p:txEl>
                                              <p:pRg st="6" end="6"/>
                                            </p:tx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grpId="0" nodeType="clickEffect">
                                  <p:stCondLst>
                                    <p:cond delay="0"/>
                                  </p:stCondLst>
                                  <p:childTnLst>
                                    <p:animRot by="21600000">
                                      <p:cBhvr>
                                        <p:cTn id="34" dur="2000" fill="hold"/>
                                        <p:tgtEl>
                                          <p:spTgt spid="3">
                                            <p:txEl>
                                              <p:pRg st="7" end="7"/>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grpId="0" nodeType="clickEffect">
                                  <p:stCondLst>
                                    <p:cond delay="0"/>
                                  </p:stCondLst>
                                  <p:childTnLst>
                                    <p:animRot by="21600000">
                                      <p:cBhvr>
                                        <p:cTn id="38" dur="2000" fill="hold"/>
                                        <p:tgtEl>
                                          <p:spTgt spid="3">
                                            <p:txEl>
                                              <p:pRg st="8" end="8"/>
                                            </p:txEl>
                                          </p:spTgt>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8" presetClass="emph" presetSubtype="0" fill="hold" grpId="0" nodeType="clickEffect">
                                  <p:stCondLst>
                                    <p:cond delay="0"/>
                                  </p:stCondLst>
                                  <p:childTnLst>
                                    <p:animRot by="21600000">
                                      <p:cBhvr>
                                        <p:cTn id="42" dur="2000" fill="hold"/>
                                        <p:tgtEl>
                                          <p:spTgt spid="3">
                                            <p:txEl>
                                              <p:pRg st="9" end="9"/>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grpId="0" nodeType="clickEffect">
                                  <p:stCondLst>
                                    <p:cond delay="0"/>
                                  </p:stCondLst>
                                  <p:childTnLst>
                                    <p:animRot by="21600000">
                                      <p:cBhvr>
                                        <p:cTn id="46" dur="2000" fill="hold"/>
                                        <p:tgtEl>
                                          <p:spTgt spid="3">
                                            <p:txEl>
                                              <p:pRg st="10" end="10"/>
                                            </p:txEl>
                                          </p:spTgt>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grpId="0" nodeType="clickEffect">
                                  <p:stCondLst>
                                    <p:cond delay="0"/>
                                  </p:stCondLst>
                                  <p:childTnLst>
                                    <p:animRot by="21600000">
                                      <p:cBhvr>
                                        <p:cTn id="50" dur="2000" fill="hold"/>
                                        <p:tgtEl>
                                          <p:spTgt spid="3">
                                            <p:txEl>
                                              <p:pRg st="11" end="11"/>
                                            </p:txEl>
                                          </p:spTgt>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grpId="0" nodeType="clickEffect">
                                  <p:stCondLst>
                                    <p:cond delay="0"/>
                                  </p:stCondLst>
                                  <p:childTnLst>
                                    <p:animRot by="21600000">
                                      <p:cBhvr>
                                        <p:cTn id="54" dur="2000" fill="hold"/>
                                        <p:tgtEl>
                                          <p:spTgt spid="3">
                                            <p:txEl>
                                              <p:pRg st="12" end="12"/>
                                            </p:txEl>
                                          </p:spTgt>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8" presetClass="emph" presetSubtype="0" fill="hold" grpId="0" nodeType="clickEffect">
                                  <p:stCondLst>
                                    <p:cond delay="0"/>
                                  </p:stCondLst>
                                  <p:childTnLst>
                                    <p:animRot by="21600000">
                                      <p:cBhvr>
                                        <p:cTn id="58" dur="2000" fill="hold"/>
                                        <p:tgtEl>
                                          <p:spTgt spid="3">
                                            <p:txEl>
                                              <p:pRg st="13" end="13"/>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8" presetClass="emph" presetSubtype="0" fill="hold" grpId="0" nodeType="clickEffect">
                                  <p:stCondLst>
                                    <p:cond delay="0"/>
                                  </p:stCondLst>
                                  <p:childTnLst>
                                    <p:animRot by="21600000">
                                      <p:cBhvr>
                                        <p:cTn id="62" dur="2000" fill="hold"/>
                                        <p:tgtEl>
                                          <p:spTgt spid="3">
                                            <p:txEl>
                                              <p:pRg st="14" end="14"/>
                                            </p:txEl>
                                          </p:spTgt>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1" nodeType="clickEffect">
                                  <p:stCondLst>
                                    <p:cond delay="0"/>
                                  </p:stCondLst>
                                  <p:childTnLst>
                                    <p:set>
                                      <p:cBhvr>
                                        <p:cTn id="66" dur="1" fill="hold">
                                          <p:stCondLst>
                                            <p:cond delay="0"/>
                                          </p:stCondLst>
                                        </p:cTn>
                                        <p:tgtEl>
                                          <p:spTgt spid="3">
                                            <p:txEl>
                                              <p:pRg st="0" end="0"/>
                                            </p:txEl>
                                          </p:spTgt>
                                        </p:tgtEl>
                                        <p:attrNameLst>
                                          <p:attrName>style.visibility</p:attrName>
                                        </p:attrNameLst>
                                      </p:cBhvr>
                                      <p:to>
                                        <p:strVal val="visible"/>
                                      </p:to>
                                    </p:set>
                                    <p:anim calcmode="lin" valueType="num">
                                      <p:cBhvr additive="base">
                                        <p:cTn id="6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1" nodeType="clickEffect">
                                  <p:stCondLst>
                                    <p:cond delay="0"/>
                                  </p:stCondLst>
                                  <p:childTnLst>
                                    <p:set>
                                      <p:cBhvr>
                                        <p:cTn id="72" dur="1" fill="hold">
                                          <p:stCondLst>
                                            <p:cond delay="0"/>
                                          </p:stCondLst>
                                        </p:cTn>
                                        <p:tgtEl>
                                          <p:spTgt spid="3">
                                            <p:txEl>
                                              <p:pRg st="1" end="1"/>
                                            </p:txEl>
                                          </p:spTgt>
                                        </p:tgtEl>
                                        <p:attrNameLst>
                                          <p:attrName>style.visibility</p:attrName>
                                        </p:attrNameLst>
                                      </p:cBhvr>
                                      <p:to>
                                        <p:strVal val="visible"/>
                                      </p:to>
                                    </p:set>
                                    <p:anim calcmode="lin" valueType="num">
                                      <p:cBhvr additive="base">
                                        <p:cTn id="7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1" nodeType="clickEffect">
                                  <p:stCondLst>
                                    <p:cond delay="0"/>
                                  </p:stCondLst>
                                  <p:childTnLst>
                                    <p:set>
                                      <p:cBhvr>
                                        <p:cTn id="78" dur="1" fill="hold">
                                          <p:stCondLst>
                                            <p:cond delay="0"/>
                                          </p:stCondLst>
                                        </p:cTn>
                                        <p:tgtEl>
                                          <p:spTgt spid="3">
                                            <p:txEl>
                                              <p:pRg st="2" end="2"/>
                                            </p:txEl>
                                          </p:spTgt>
                                        </p:tgtEl>
                                        <p:attrNameLst>
                                          <p:attrName>style.visibility</p:attrName>
                                        </p:attrNameLst>
                                      </p:cBhvr>
                                      <p:to>
                                        <p:strVal val="visible"/>
                                      </p:to>
                                    </p:set>
                                    <p:anim calcmode="lin" valueType="num">
                                      <p:cBhvr additive="base">
                                        <p:cTn id="7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1" nodeType="clickEffect">
                                  <p:stCondLst>
                                    <p:cond delay="0"/>
                                  </p:stCondLst>
                                  <p:childTnLst>
                                    <p:set>
                                      <p:cBhvr>
                                        <p:cTn id="84" dur="1" fill="hold">
                                          <p:stCondLst>
                                            <p:cond delay="0"/>
                                          </p:stCondLst>
                                        </p:cTn>
                                        <p:tgtEl>
                                          <p:spTgt spid="3">
                                            <p:txEl>
                                              <p:pRg st="3" end="3"/>
                                            </p:txEl>
                                          </p:spTgt>
                                        </p:tgtEl>
                                        <p:attrNameLst>
                                          <p:attrName>style.visibility</p:attrName>
                                        </p:attrNameLst>
                                      </p:cBhvr>
                                      <p:to>
                                        <p:strVal val="visible"/>
                                      </p:to>
                                    </p:set>
                                    <p:anim calcmode="lin" valueType="num">
                                      <p:cBhvr additive="base">
                                        <p:cTn id="8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1" nodeType="clickEffect">
                                  <p:stCondLst>
                                    <p:cond delay="0"/>
                                  </p:stCondLst>
                                  <p:childTnLst>
                                    <p:set>
                                      <p:cBhvr>
                                        <p:cTn id="90" dur="1" fill="hold">
                                          <p:stCondLst>
                                            <p:cond delay="0"/>
                                          </p:stCondLst>
                                        </p:cTn>
                                        <p:tgtEl>
                                          <p:spTgt spid="3">
                                            <p:txEl>
                                              <p:pRg st="4" end="4"/>
                                            </p:txEl>
                                          </p:spTgt>
                                        </p:tgtEl>
                                        <p:attrNameLst>
                                          <p:attrName>style.visibility</p:attrName>
                                        </p:attrNameLst>
                                      </p:cBhvr>
                                      <p:to>
                                        <p:strVal val="visible"/>
                                      </p:to>
                                    </p:set>
                                    <p:anim calcmode="lin" valueType="num">
                                      <p:cBhvr additive="base">
                                        <p:cTn id="9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1"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 calcmode="lin" valueType="num">
                                      <p:cBhvr additive="base">
                                        <p:cTn id="9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1" nodeType="clickEffect">
                                  <p:stCondLst>
                                    <p:cond delay="0"/>
                                  </p:stCondLst>
                                  <p:childTnLst>
                                    <p:set>
                                      <p:cBhvr>
                                        <p:cTn id="102" dur="1" fill="hold">
                                          <p:stCondLst>
                                            <p:cond delay="0"/>
                                          </p:stCondLst>
                                        </p:cTn>
                                        <p:tgtEl>
                                          <p:spTgt spid="3">
                                            <p:txEl>
                                              <p:pRg st="6" end="6"/>
                                            </p:txEl>
                                          </p:spTgt>
                                        </p:tgtEl>
                                        <p:attrNameLst>
                                          <p:attrName>style.visibility</p:attrName>
                                        </p:attrNameLst>
                                      </p:cBhvr>
                                      <p:to>
                                        <p:strVal val="visible"/>
                                      </p:to>
                                    </p:set>
                                    <p:anim calcmode="lin" valueType="num">
                                      <p:cBhvr additive="base">
                                        <p:cTn id="10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1" nodeType="clickEffect">
                                  <p:stCondLst>
                                    <p:cond delay="0"/>
                                  </p:stCondLst>
                                  <p:childTnLst>
                                    <p:set>
                                      <p:cBhvr>
                                        <p:cTn id="108" dur="1" fill="hold">
                                          <p:stCondLst>
                                            <p:cond delay="0"/>
                                          </p:stCondLst>
                                        </p:cTn>
                                        <p:tgtEl>
                                          <p:spTgt spid="3">
                                            <p:txEl>
                                              <p:pRg st="7" end="7"/>
                                            </p:txEl>
                                          </p:spTgt>
                                        </p:tgtEl>
                                        <p:attrNameLst>
                                          <p:attrName>style.visibility</p:attrName>
                                        </p:attrNameLst>
                                      </p:cBhvr>
                                      <p:to>
                                        <p:strVal val="visible"/>
                                      </p:to>
                                    </p:set>
                                    <p:anim calcmode="lin" valueType="num">
                                      <p:cBhvr additive="base">
                                        <p:cTn id="10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1" nodeType="clickEffect">
                                  <p:stCondLst>
                                    <p:cond delay="0"/>
                                  </p:stCondLst>
                                  <p:childTnLst>
                                    <p:set>
                                      <p:cBhvr>
                                        <p:cTn id="114" dur="1" fill="hold">
                                          <p:stCondLst>
                                            <p:cond delay="0"/>
                                          </p:stCondLst>
                                        </p:cTn>
                                        <p:tgtEl>
                                          <p:spTgt spid="3">
                                            <p:txEl>
                                              <p:pRg st="8" end="8"/>
                                            </p:txEl>
                                          </p:spTgt>
                                        </p:tgtEl>
                                        <p:attrNameLst>
                                          <p:attrName>style.visibility</p:attrName>
                                        </p:attrNameLst>
                                      </p:cBhvr>
                                      <p:to>
                                        <p:strVal val="visible"/>
                                      </p:to>
                                    </p:set>
                                    <p:anim calcmode="lin" valueType="num">
                                      <p:cBhvr additive="base">
                                        <p:cTn id="1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1" nodeType="clickEffect">
                                  <p:stCondLst>
                                    <p:cond delay="0"/>
                                  </p:stCondLst>
                                  <p:childTnLst>
                                    <p:set>
                                      <p:cBhvr>
                                        <p:cTn id="120" dur="1" fill="hold">
                                          <p:stCondLst>
                                            <p:cond delay="0"/>
                                          </p:stCondLst>
                                        </p:cTn>
                                        <p:tgtEl>
                                          <p:spTgt spid="3">
                                            <p:txEl>
                                              <p:pRg st="9" end="9"/>
                                            </p:txEl>
                                          </p:spTgt>
                                        </p:tgtEl>
                                        <p:attrNameLst>
                                          <p:attrName>style.visibility</p:attrName>
                                        </p:attrNameLst>
                                      </p:cBhvr>
                                      <p:to>
                                        <p:strVal val="visible"/>
                                      </p:to>
                                    </p:set>
                                    <p:anim calcmode="lin" valueType="num">
                                      <p:cBhvr additive="base">
                                        <p:cTn id="12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1" nodeType="clickEffect">
                                  <p:stCondLst>
                                    <p:cond delay="0"/>
                                  </p:stCondLst>
                                  <p:childTnLst>
                                    <p:set>
                                      <p:cBhvr>
                                        <p:cTn id="126" dur="1" fill="hold">
                                          <p:stCondLst>
                                            <p:cond delay="0"/>
                                          </p:stCondLst>
                                        </p:cTn>
                                        <p:tgtEl>
                                          <p:spTgt spid="3">
                                            <p:txEl>
                                              <p:pRg st="10" end="10"/>
                                            </p:txEl>
                                          </p:spTgt>
                                        </p:tgtEl>
                                        <p:attrNameLst>
                                          <p:attrName>style.visibility</p:attrName>
                                        </p:attrNameLst>
                                      </p:cBhvr>
                                      <p:to>
                                        <p:strVal val="visible"/>
                                      </p:to>
                                    </p:set>
                                    <p:anim calcmode="lin" valueType="num">
                                      <p:cBhvr additive="base">
                                        <p:cTn id="1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1" nodeType="clickEffect">
                                  <p:stCondLst>
                                    <p:cond delay="0"/>
                                  </p:stCondLst>
                                  <p:childTnLst>
                                    <p:set>
                                      <p:cBhvr>
                                        <p:cTn id="132" dur="1" fill="hold">
                                          <p:stCondLst>
                                            <p:cond delay="0"/>
                                          </p:stCondLst>
                                        </p:cTn>
                                        <p:tgtEl>
                                          <p:spTgt spid="3">
                                            <p:txEl>
                                              <p:pRg st="11" end="11"/>
                                            </p:txEl>
                                          </p:spTgt>
                                        </p:tgtEl>
                                        <p:attrNameLst>
                                          <p:attrName>style.visibility</p:attrName>
                                        </p:attrNameLst>
                                      </p:cBhvr>
                                      <p:to>
                                        <p:strVal val="visible"/>
                                      </p:to>
                                    </p:set>
                                    <p:anim calcmode="lin" valueType="num">
                                      <p:cBhvr additive="base">
                                        <p:cTn id="13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1" nodeType="clickEffect">
                                  <p:stCondLst>
                                    <p:cond delay="0"/>
                                  </p:stCondLst>
                                  <p:childTnLst>
                                    <p:set>
                                      <p:cBhvr>
                                        <p:cTn id="138" dur="1" fill="hold">
                                          <p:stCondLst>
                                            <p:cond delay="0"/>
                                          </p:stCondLst>
                                        </p:cTn>
                                        <p:tgtEl>
                                          <p:spTgt spid="3">
                                            <p:txEl>
                                              <p:pRg st="12" end="12"/>
                                            </p:txEl>
                                          </p:spTgt>
                                        </p:tgtEl>
                                        <p:attrNameLst>
                                          <p:attrName>style.visibility</p:attrName>
                                        </p:attrNameLst>
                                      </p:cBhvr>
                                      <p:to>
                                        <p:strVal val="visible"/>
                                      </p:to>
                                    </p:set>
                                    <p:anim calcmode="lin" valueType="num">
                                      <p:cBhvr additive="base">
                                        <p:cTn id="13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1" nodeType="clickEffect">
                                  <p:stCondLst>
                                    <p:cond delay="0"/>
                                  </p:stCondLst>
                                  <p:childTnLst>
                                    <p:set>
                                      <p:cBhvr>
                                        <p:cTn id="144" dur="1" fill="hold">
                                          <p:stCondLst>
                                            <p:cond delay="0"/>
                                          </p:stCondLst>
                                        </p:cTn>
                                        <p:tgtEl>
                                          <p:spTgt spid="3">
                                            <p:txEl>
                                              <p:pRg st="13" end="13"/>
                                            </p:txEl>
                                          </p:spTgt>
                                        </p:tgtEl>
                                        <p:attrNameLst>
                                          <p:attrName>style.visibility</p:attrName>
                                        </p:attrNameLst>
                                      </p:cBhvr>
                                      <p:to>
                                        <p:strVal val="visible"/>
                                      </p:to>
                                    </p:set>
                                    <p:anim calcmode="lin" valueType="num">
                                      <p:cBhvr additive="base">
                                        <p:cTn id="14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14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1" nodeType="clickEffect">
                                  <p:stCondLst>
                                    <p:cond delay="0"/>
                                  </p:stCondLst>
                                  <p:childTnLst>
                                    <p:set>
                                      <p:cBhvr>
                                        <p:cTn id="150" dur="1" fill="hold">
                                          <p:stCondLst>
                                            <p:cond delay="0"/>
                                          </p:stCondLst>
                                        </p:cTn>
                                        <p:tgtEl>
                                          <p:spTgt spid="3">
                                            <p:txEl>
                                              <p:pRg st="14" end="14"/>
                                            </p:txEl>
                                          </p:spTgt>
                                        </p:tgtEl>
                                        <p:attrNameLst>
                                          <p:attrName>style.visibility</p:attrName>
                                        </p:attrNameLst>
                                      </p:cBhvr>
                                      <p:to>
                                        <p:strVal val="visible"/>
                                      </p:to>
                                    </p:set>
                                    <p:anim calcmode="lin" valueType="num">
                                      <p:cBhvr additive="base">
                                        <p:cTn id="15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15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2" nodeType="clickEffect">
                                  <p:stCondLst>
                                    <p:cond delay="0"/>
                                  </p:stCondLst>
                                  <p:childTnLst>
                                    <p:set>
                                      <p:cBhvr>
                                        <p:cTn id="156" dur="1" fill="hold">
                                          <p:stCondLst>
                                            <p:cond delay="0"/>
                                          </p:stCondLst>
                                        </p:cTn>
                                        <p:tgtEl>
                                          <p:spTgt spid="3">
                                            <p:txEl>
                                              <p:pRg st="0" end="0"/>
                                            </p:txEl>
                                          </p:spTgt>
                                        </p:tgtEl>
                                        <p:attrNameLst>
                                          <p:attrName>style.visibility</p:attrName>
                                        </p:attrNameLst>
                                      </p:cBhvr>
                                      <p:to>
                                        <p:strVal val="visible"/>
                                      </p:to>
                                    </p:set>
                                    <p:anim calcmode="lin" valueType="num">
                                      <p:cBhvr additive="base">
                                        <p:cTn id="15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2" nodeType="clickEffect">
                                  <p:stCondLst>
                                    <p:cond delay="0"/>
                                  </p:stCondLst>
                                  <p:childTnLst>
                                    <p:set>
                                      <p:cBhvr>
                                        <p:cTn id="162" dur="1" fill="hold">
                                          <p:stCondLst>
                                            <p:cond delay="0"/>
                                          </p:stCondLst>
                                        </p:cTn>
                                        <p:tgtEl>
                                          <p:spTgt spid="3">
                                            <p:txEl>
                                              <p:pRg st="1" end="1"/>
                                            </p:txEl>
                                          </p:spTgt>
                                        </p:tgtEl>
                                        <p:attrNameLst>
                                          <p:attrName>style.visibility</p:attrName>
                                        </p:attrNameLst>
                                      </p:cBhvr>
                                      <p:to>
                                        <p:strVal val="visible"/>
                                      </p:to>
                                    </p:set>
                                    <p:anim calcmode="lin" valueType="num">
                                      <p:cBhvr additive="base">
                                        <p:cTn id="16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2" nodeType="clickEffect">
                                  <p:stCondLst>
                                    <p:cond delay="0"/>
                                  </p:stCondLst>
                                  <p:childTnLst>
                                    <p:set>
                                      <p:cBhvr>
                                        <p:cTn id="168" dur="1" fill="hold">
                                          <p:stCondLst>
                                            <p:cond delay="0"/>
                                          </p:stCondLst>
                                        </p:cTn>
                                        <p:tgtEl>
                                          <p:spTgt spid="3">
                                            <p:txEl>
                                              <p:pRg st="2" end="2"/>
                                            </p:txEl>
                                          </p:spTgt>
                                        </p:tgtEl>
                                        <p:attrNameLst>
                                          <p:attrName>style.visibility</p:attrName>
                                        </p:attrNameLst>
                                      </p:cBhvr>
                                      <p:to>
                                        <p:strVal val="visible"/>
                                      </p:to>
                                    </p:set>
                                    <p:anim calcmode="lin" valueType="num">
                                      <p:cBhvr additive="base">
                                        <p:cTn id="16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2" nodeType="clickEffect">
                                  <p:stCondLst>
                                    <p:cond delay="0"/>
                                  </p:stCondLst>
                                  <p:childTnLst>
                                    <p:set>
                                      <p:cBhvr>
                                        <p:cTn id="174" dur="1" fill="hold">
                                          <p:stCondLst>
                                            <p:cond delay="0"/>
                                          </p:stCondLst>
                                        </p:cTn>
                                        <p:tgtEl>
                                          <p:spTgt spid="3">
                                            <p:txEl>
                                              <p:pRg st="3" end="3"/>
                                            </p:txEl>
                                          </p:spTgt>
                                        </p:tgtEl>
                                        <p:attrNameLst>
                                          <p:attrName>style.visibility</p:attrName>
                                        </p:attrNameLst>
                                      </p:cBhvr>
                                      <p:to>
                                        <p:strVal val="visible"/>
                                      </p:to>
                                    </p:set>
                                    <p:anim calcmode="lin" valueType="num">
                                      <p:cBhvr additive="base">
                                        <p:cTn id="17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7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2" nodeType="clickEffect">
                                  <p:stCondLst>
                                    <p:cond delay="0"/>
                                  </p:stCondLst>
                                  <p:childTnLst>
                                    <p:set>
                                      <p:cBhvr>
                                        <p:cTn id="180" dur="1" fill="hold">
                                          <p:stCondLst>
                                            <p:cond delay="0"/>
                                          </p:stCondLst>
                                        </p:cTn>
                                        <p:tgtEl>
                                          <p:spTgt spid="3">
                                            <p:txEl>
                                              <p:pRg st="4" end="4"/>
                                            </p:txEl>
                                          </p:spTgt>
                                        </p:tgtEl>
                                        <p:attrNameLst>
                                          <p:attrName>style.visibility</p:attrName>
                                        </p:attrNameLst>
                                      </p:cBhvr>
                                      <p:to>
                                        <p:strVal val="visible"/>
                                      </p:to>
                                    </p:set>
                                    <p:anim calcmode="lin" valueType="num">
                                      <p:cBhvr additive="base">
                                        <p:cTn id="18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2" nodeType="clickEffect">
                                  <p:stCondLst>
                                    <p:cond delay="0"/>
                                  </p:stCondLst>
                                  <p:childTnLst>
                                    <p:set>
                                      <p:cBhvr>
                                        <p:cTn id="186" dur="1" fill="hold">
                                          <p:stCondLst>
                                            <p:cond delay="0"/>
                                          </p:stCondLst>
                                        </p:cTn>
                                        <p:tgtEl>
                                          <p:spTgt spid="3">
                                            <p:txEl>
                                              <p:pRg st="5" end="5"/>
                                            </p:txEl>
                                          </p:spTgt>
                                        </p:tgtEl>
                                        <p:attrNameLst>
                                          <p:attrName>style.visibility</p:attrName>
                                        </p:attrNameLst>
                                      </p:cBhvr>
                                      <p:to>
                                        <p:strVal val="visible"/>
                                      </p:to>
                                    </p:set>
                                    <p:anim calcmode="lin" valueType="num">
                                      <p:cBhvr additive="base">
                                        <p:cTn id="18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2" nodeType="clickEffect">
                                  <p:stCondLst>
                                    <p:cond delay="0"/>
                                  </p:stCondLst>
                                  <p:childTnLst>
                                    <p:set>
                                      <p:cBhvr>
                                        <p:cTn id="192" dur="1" fill="hold">
                                          <p:stCondLst>
                                            <p:cond delay="0"/>
                                          </p:stCondLst>
                                        </p:cTn>
                                        <p:tgtEl>
                                          <p:spTgt spid="3">
                                            <p:txEl>
                                              <p:pRg st="6" end="6"/>
                                            </p:txEl>
                                          </p:spTgt>
                                        </p:tgtEl>
                                        <p:attrNameLst>
                                          <p:attrName>style.visibility</p:attrName>
                                        </p:attrNameLst>
                                      </p:cBhvr>
                                      <p:to>
                                        <p:strVal val="visible"/>
                                      </p:to>
                                    </p:set>
                                    <p:anim calcmode="lin" valueType="num">
                                      <p:cBhvr additive="base">
                                        <p:cTn id="19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9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grpId="2" nodeType="clickEffect">
                                  <p:stCondLst>
                                    <p:cond delay="0"/>
                                  </p:stCondLst>
                                  <p:childTnLst>
                                    <p:set>
                                      <p:cBhvr>
                                        <p:cTn id="198" dur="1" fill="hold">
                                          <p:stCondLst>
                                            <p:cond delay="0"/>
                                          </p:stCondLst>
                                        </p:cTn>
                                        <p:tgtEl>
                                          <p:spTgt spid="3">
                                            <p:txEl>
                                              <p:pRg st="7" end="7"/>
                                            </p:txEl>
                                          </p:spTgt>
                                        </p:tgtEl>
                                        <p:attrNameLst>
                                          <p:attrName>style.visibility</p:attrName>
                                        </p:attrNameLst>
                                      </p:cBhvr>
                                      <p:to>
                                        <p:strVal val="visible"/>
                                      </p:to>
                                    </p:set>
                                    <p:anim calcmode="lin" valueType="num">
                                      <p:cBhvr additive="base">
                                        <p:cTn id="19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4" fill="hold" grpId="2" nodeType="clickEffect">
                                  <p:stCondLst>
                                    <p:cond delay="0"/>
                                  </p:stCondLst>
                                  <p:childTnLst>
                                    <p:set>
                                      <p:cBhvr>
                                        <p:cTn id="204" dur="1" fill="hold">
                                          <p:stCondLst>
                                            <p:cond delay="0"/>
                                          </p:stCondLst>
                                        </p:cTn>
                                        <p:tgtEl>
                                          <p:spTgt spid="3">
                                            <p:txEl>
                                              <p:pRg st="8" end="8"/>
                                            </p:txEl>
                                          </p:spTgt>
                                        </p:tgtEl>
                                        <p:attrNameLst>
                                          <p:attrName>style.visibility</p:attrName>
                                        </p:attrNameLst>
                                      </p:cBhvr>
                                      <p:to>
                                        <p:strVal val="visible"/>
                                      </p:to>
                                    </p:set>
                                    <p:anim calcmode="lin" valueType="num">
                                      <p:cBhvr additive="base">
                                        <p:cTn id="20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ntr" presetSubtype="4" fill="hold" grpId="2" nodeType="clickEffect">
                                  <p:stCondLst>
                                    <p:cond delay="0"/>
                                  </p:stCondLst>
                                  <p:childTnLst>
                                    <p:set>
                                      <p:cBhvr>
                                        <p:cTn id="210" dur="1" fill="hold">
                                          <p:stCondLst>
                                            <p:cond delay="0"/>
                                          </p:stCondLst>
                                        </p:cTn>
                                        <p:tgtEl>
                                          <p:spTgt spid="3">
                                            <p:txEl>
                                              <p:pRg st="9" end="9"/>
                                            </p:txEl>
                                          </p:spTgt>
                                        </p:tgtEl>
                                        <p:attrNameLst>
                                          <p:attrName>style.visibility</p:attrName>
                                        </p:attrNameLst>
                                      </p:cBhvr>
                                      <p:to>
                                        <p:strVal val="visible"/>
                                      </p:to>
                                    </p:set>
                                    <p:anim calcmode="lin" valueType="num">
                                      <p:cBhvr additive="base">
                                        <p:cTn id="21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1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2" presetClass="entr" presetSubtype="4" fill="hold" grpId="2" nodeType="clickEffect">
                                  <p:stCondLst>
                                    <p:cond delay="0"/>
                                  </p:stCondLst>
                                  <p:childTnLst>
                                    <p:set>
                                      <p:cBhvr>
                                        <p:cTn id="216" dur="1" fill="hold">
                                          <p:stCondLst>
                                            <p:cond delay="0"/>
                                          </p:stCondLst>
                                        </p:cTn>
                                        <p:tgtEl>
                                          <p:spTgt spid="3">
                                            <p:txEl>
                                              <p:pRg st="10" end="10"/>
                                            </p:txEl>
                                          </p:spTgt>
                                        </p:tgtEl>
                                        <p:attrNameLst>
                                          <p:attrName>style.visibility</p:attrName>
                                        </p:attrNameLst>
                                      </p:cBhvr>
                                      <p:to>
                                        <p:strVal val="visible"/>
                                      </p:to>
                                    </p:set>
                                    <p:anim calcmode="lin" valueType="num">
                                      <p:cBhvr additive="base">
                                        <p:cTn id="21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1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2" presetClass="entr" presetSubtype="4" fill="hold" grpId="2" nodeType="clickEffect">
                                  <p:stCondLst>
                                    <p:cond delay="0"/>
                                  </p:stCondLst>
                                  <p:childTnLst>
                                    <p:set>
                                      <p:cBhvr>
                                        <p:cTn id="222" dur="1" fill="hold">
                                          <p:stCondLst>
                                            <p:cond delay="0"/>
                                          </p:stCondLst>
                                        </p:cTn>
                                        <p:tgtEl>
                                          <p:spTgt spid="3">
                                            <p:txEl>
                                              <p:pRg st="11" end="11"/>
                                            </p:txEl>
                                          </p:spTgt>
                                        </p:tgtEl>
                                        <p:attrNameLst>
                                          <p:attrName>style.visibility</p:attrName>
                                        </p:attrNameLst>
                                      </p:cBhvr>
                                      <p:to>
                                        <p:strVal val="visible"/>
                                      </p:to>
                                    </p:set>
                                    <p:anim calcmode="lin" valueType="num">
                                      <p:cBhvr additive="base">
                                        <p:cTn id="22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2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2" presetClass="entr" presetSubtype="4" fill="hold" grpId="2" nodeType="clickEffect">
                                  <p:stCondLst>
                                    <p:cond delay="0"/>
                                  </p:stCondLst>
                                  <p:childTnLst>
                                    <p:set>
                                      <p:cBhvr>
                                        <p:cTn id="228" dur="1" fill="hold">
                                          <p:stCondLst>
                                            <p:cond delay="0"/>
                                          </p:stCondLst>
                                        </p:cTn>
                                        <p:tgtEl>
                                          <p:spTgt spid="3">
                                            <p:txEl>
                                              <p:pRg st="12" end="12"/>
                                            </p:txEl>
                                          </p:spTgt>
                                        </p:tgtEl>
                                        <p:attrNameLst>
                                          <p:attrName>style.visibility</p:attrName>
                                        </p:attrNameLst>
                                      </p:cBhvr>
                                      <p:to>
                                        <p:strVal val="visible"/>
                                      </p:to>
                                    </p:set>
                                    <p:anim calcmode="lin" valueType="num">
                                      <p:cBhvr additive="base">
                                        <p:cTn id="22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3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231" fill="hold">
                      <p:stCondLst>
                        <p:cond delay="indefinite"/>
                      </p:stCondLst>
                      <p:childTnLst>
                        <p:par>
                          <p:cTn id="232" fill="hold">
                            <p:stCondLst>
                              <p:cond delay="0"/>
                            </p:stCondLst>
                            <p:childTnLst>
                              <p:par>
                                <p:cTn id="233" presetID="2" presetClass="entr" presetSubtype="4" fill="hold" grpId="2" nodeType="clickEffect">
                                  <p:stCondLst>
                                    <p:cond delay="0"/>
                                  </p:stCondLst>
                                  <p:childTnLst>
                                    <p:set>
                                      <p:cBhvr>
                                        <p:cTn id="234" dur="1" fill="hold">
                                          <p:stCondLst>
                                            <p:cond delay="0"/>
                                          </p:stCondLst>
                                        </p:cTn>
                                        <p:tgtEl>
                                          <p:spTgt spid="3">
                                            <p:txEl>
                                              <p:pRg st="13" end="13"/>
                                            </p:txEl>
                                          </p:spTgt>
                                        </p:tgtEl>
                                        <p:attrNameLst>
                                          <p:attrName>style.visibility</p:attrName>
                                        </p:attrNameLst>
                                      </p:cBhvr>
                                      <p:to>
                                        <p:strVal val="visible"/>
                                      </p:to>
                                    </p:set>
                                    <p:anim calcmode="lin" valueType="num">
                                      <p:cBhvr additive="base">
                                        <p:cTn id="23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23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237" fill="hold">
                      <p:stCondLst>
                        <p:cond delay="indefinite"/>
                      </p:stCondLst>
                      <p:childTnLst>
                        <p:par>
                          <p:cTn id="238" fill="hold">
                            <p:stCondLst>
                              <p:cond delay="0"/>
                            </p:stCondLst>
                            <p:childTnLst>
                              <p:par>
                                <p:cTn id="239" presetID="2" presetClass="entr" presetSubtype="4" fill="hold" grpId="2" nodeType="clickEffect">
                                  <p:stCondLst>
                                    <p:cond delay="0"/>
                                  </p:stCondLst>
                                  <p:childTnLst>
                                    <p:set>
                                      <p:cBhvr>
                                        <p:cTn id="240" dur="1" fill="hold">
                                          <p:stCondLst>
                                            <p:cond delay="0"/>
                                          </p:stCondLst>
                                        </p:cTn>
                                        <p:tgtEl>
                                          <p:spTgt spid="3">
                                            <p:txEl>
                                              <p:pRg st="14" end="14"/>
                                            </p:txEl>
                                          </p:spTgt>
                                        </p:tgtEl>
                                        <p:attrNameLst>
                                          <p:attrName>style.visibility</p:attrName>
                                        </p:attrNameLst>
                                      </p:cBhvr>
                                      <p:to>
                                        <p:strVal val="visible"/>
                                      </p:to>
                                    </p:set>
                                    <p:anim calcmode="lin" valueType="num">
                                      <p:cBhvr additive="base">
                                        <p:cTn id="24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24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260648"/>
            <a:ext cx="7520940" cy="792088"/>
          </a:xfrm>
        </p:spPr>
        <p:txBody>
          <a:bodyPr>
            <a:normAutofit fontScale="90000"/>
          </a:bodyPr>
          <a:lstStyle/>
          <a:p>
            <a:pPr algn="ctr"/>
            <a:r>
              <a:rPr lang="es-AR" dirty="0" smtClean="0">
                <a:solidFill>
                  <a:srgbClr val="C00000"/>
                </a:solidFill>
              </a:rPr>
              <a:t>EL ESTANCAMIENTO DE LOS  AÑOS 1949-55</a:t>
            </a:r>
            <a:r>
              <a:rPr lang="es-AR" dirty="0" smtClean="0">
                <a:solidFill>
                  <a:srgbClr val="FF0000"/>
                </a:solidFill>
              </a:rPr>
              <a:t/>
            </a:r>
            <a:br>
              <a:rPr lang="es-AR" dirty="0" smtClean="0">
                <a:solidFill>
                  <a:srgbClr val="FF0000"/>
                </a:solidFill>
              </a:rPr>
            </a:br>
            <a:endParaRPr lang="es-AR" dirty="0">
              <a:solidFill>
                <a:srgbClr val="FF0000"/>
              </a:solidFill>
            </a:endParaRPr>
          </a:p>
        </p:txBody>
      </p:sp>
      <p:sp>
        <p:nvSpPr>
          <p:cNvPr id="3" name="2 Marcador de contenido"/>
          <p:cNvSpPr>
            <a:spLocks noGrp="1"/>
          </p:cNvSpPr>
          <p:nvPr>
            <p:ph idx="1"/>
          </p:nvPr>
        </p:nvSpPr>
        <p:spPr>
          <a:xfrm>
            <a:off x="822960" y="1628800"/>
            <a:ext cx="5405224" cy="3051677"/>
          </a:xfrm>
        </p:spPr>
        <p:txBody>
          <a:bodyPr>
            <a:normAutofit/>
          </a:bodyPr>
          <a:lstStyle/>
          <a:p>
            <a:pPr>
              <a:buFont typeface="Arial" pitchFamily="34" charset="0"/>
              <a:buChar char="•"/>
            </a:pPr>
            <a:r>
              <a:rPr lang="es-AR" dirty="0" smtClean="0">
                <a:solidFill>
                  <a:srgbClr val="C00000"/>
                </a:solidFill>
              </a:rPr>
              <a:t>EL AISLAMIENTO DEL MUNDO</a:t>
            </a:r>
          </a:p>
          <a:p>
            <a:pPr>
              <a:buFont typeface="Arial" pitchFamily="34" charset="0"/>
              <a:buChar char="•"/>
            </a:pPr>
            <a:r>
              <a:rPr lang="es-AR" dirty="0" smtClean="0">
                <a:solidFill>
                  <a:srgbClr val="C00000"/>
                </a:solidFill>
              </a:rPr>
              <a:t>EL CIERRE DE LA ECONOMIA</a:t>
            </a:r>
          </a:p>
          <a:p>
            <a:pPr>
              <a:buFont typeface="Arial" pitchFamily="34" charset="0"/>
              <a:buChar char="•"/>
            </a:pPr>
            <a:r>
              <a:rPr lang="es-AR" dirty="0" smtClean="0">
                <a:solidFill>
                  <a:srgbClr val="C00000"/>
                </a:solidFill>
              </a:rPr>
              <a:t>PROTECCIONISMO</a:t>
            </a:r>
          </a:p>
          <a:p>
            <a:pPr>
              <a:buFont typeface="Arial" pitchFamily="34" charset="0"/>
              <a:buChar char="•"/>
            </a:pPr>
            <a:r>
              <a:rPr lang="es-AR" dirty="0" smtClean="0">
                <a:solidFill>
                  <a:srgbClr val="C00000"/>
                </a:solidFill>
              </a:rPr>
              <a:t>INFLACION</a:t>
            </a:r>
          </a:p>
          <a:p>
            <a:pPr>
              <a:buFont typeface="Arial" pitchFamily="34" charset="0"/>
              <a:buChar char="•"/>
            </a:pPr>
            <a:r>
              <a:rPr lang="es-AR" dirty="0" smtClean="0">
                <a:solidFill>
                  <a:srgbClr val="C00000"/>
                </a:solidFill>
              </a:rPr>
              <a:t>DISTORSIONES EN LA ASIGNACION DE RECURSOS</a:t>
            </a:r>
          </a:p>
          <a:p>
            <a:pPr>
              <a:buFont typeface="Arial" pitchFamily="34" charset="0"/>
              <a:buChar char="•"/>
            </a:pPr>
            <a:r>
              <a:rPr lang="es-AR" dirty="0" smtClean="0">
                <a:solidFill>
                  <a:srgbClr val="C00000"/>
                </a:solidFill>
              </a:rPr>
              <a:t>TIPOS  DE CAMBIO MULTIPLES</a:t>
            </a:r>
          </a:p>
          <a:p>
            <a:pPr>
              <a:buFont typeface="Arial" pitchFamily="34" charset="0"/>
              <a:buChar char="•"/>
            </a:pPr>
            <a:r>
              <a:rPr lang="es-AR" dirty="0" smtClean="0">
                <a:solidFill>
                  <a:srgbClr val="C00000"/>
                </a:solidFill>
              </a:rPr>
              <a:t>LA CAIDA DE LAS EXPORTACIONES</a:t>
            </a:r>
          </a:p>
          <a:p>
            <a:pPr>
              <a:buFont typeface="Arial" pitchFamily="34" charset="0"/>
              <a:buChar char="•"/>
            </a:pPr>
            <a:r>
              <a:rPr lang="es-AR" dirty="0" smtClean="0">
                <a:solidFill>
                  <a:srgbClr val="C00000"/>
                </a:solidFill>
              </a:rPr>
              <a:t>EL DICTAMEN   CRITICO DE  RAUL PREBISCH </a:t>
            </a:r>
          </a:p>
          <a:p>
            <a:endParaRPr lang="es-AR" dirty="0"/>
          </a:p>
        </p:txBody>
      </p:sp>
      <p:pic>
        <p:nvPicPr>
          <p:cNvPr id="5122" name="Picture 2" descr="https://upload.wikimedia.org/wikipedia/commons/thumb/9/98/Juan_Peron_con_banda_de_presidente.jpg/250px-Juan_Peron_con_banda_de_presiden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692696"/>
            <a:ext cx="2555776" cy="2952328"/>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https://upload.wikimedia.org/wikipedia/en/a/aa/Ra%C3%BAl_Prebisc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3645025"/>
            <a:ext cx="2555776" cy="321297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93954813"/>
      </p:ext>
    </p:extLst>
  </p:cSld>
  <p:clrMapOvr>
    <a:masterClrMapping/>
  </p:clrMapOvr>
  <p:transition spd="slow" advTm="6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19140000">
            <a:off x="558453" y="1543230"/>
            <a:ext cx="5650992" cy="1476557"/>
          </a:xfrm>
        </p:spPr>
        <p:txBody>
          <a:bodyPr/>
          <a:lstStyle/>
          <a:p>
            <a:r>
              <a:rPr lang="es-ES" sz="2800" dirty="0" smtClean="0">
                <a:solidFill>
                  <a:srgbClr val="C00000"/>
                </a:solidFill>
              </a:rPr>
              <a:t>EL ESTANCAMIENTO DE LOS SETENTAS Y EL CONTEXTO DE LA GUERRA FRIA </a:t>
            </a:r>
            <a:endParaRPr lang="es-ES" sz="2800" dirty="0">
              <a:solidFill>
                <a:srgbClr val="C00000"/>
              </a:solidFill>
            </a:endParaRPr>
          </a:p>
        </p:txBody>
      </p:sp>
      <p:sp>
        <p:nvSpPr>
          <p:cNvPr id="3" name="2 Marcador de texto"/>
          <p:cNvSpPr>
            <a:spLocks noGrp="1"/>
          </p:cNvSpPr>
          <p:nvPr>
            <p:ph type="body" idx="1"/>
          </p:nvPr>
        </p:nvSpPr>
        <p:spPr>
          <a:xfrm rot="19140000">
            <a:off x="1867040" y="2574353"/>
            <a:ext cx="6666484" cy="2031730"/>
          </a:xfrm>
        </p:spPr>
        <p:txBody>
          <a:bodyPr>
            <a:noAutofit/>
          </a:bodyPr>
          <a:lstStyle/>
          <a:p>
            <a:pPr marL="285750" indent="-285750">
              <a:buFont typeface="Arial" pitchFamily="34" charset="0"/>
              <a:buChar char="•"/>
            </a:pPr>
            <a:r>
              <a:rPr lang="es-ES" sz="2000" dirty="0" smtClean="0">
                <a:solidFill>
                  <a:schemeClr val="bg1"/>
                </a:solidFill>
              </a:rPr>
              <a:t>EL RODRIGAZO</a:t>
            </a:r>
          </a:p>
          <a:p>
            <a:pPr marL="285750" indent="-285750">
              <a:buFont typeface="Arial" pitchFamily="34" charset="0"/>
              <a:buChar char="•"/>
            </a:pPr>
            <a:r>
              <a:rPr lang="es-ES" sz="2000" dirty="0" smtClean="0">
                <a:solidFill>
                  <a:schemeClr val="bg1"/>
                </a:solidFill>
              </a:rPr>
              <a:t>LA SOBREVALUACION CAMBIARIA</a:t>
            </a:r>
          </a:p>
          <a:p>
            <a:pPr marL="285750" indent="-285750">
              <a:buFont typeface="Arial" pitchFamily="34" charset="0"/>
              <a:buChar char="•"/>
            </a:pPr>
            <a:r>
              <a:rPr lang="es-ES" sz="2000" dirty="0" smtClean="0">
                <a:solidFill>
                  <a:schemeClr val="bg1"/>
                </a:solidFill>
              </a:rPr>
              <a:t>LA TABLITA</a:t>
            </a:r>
          </a:p>
          <a:p>
            <a:pPr marL="285750" indent="-285750">
              <a:buFont typeface="Arial" pitchFamily="34" charset="0"/>
              <a:buChar char="•"/>
            </a:pPr>
            <a:r>
              <a:rPr lang="es-ES" sz="2000" dirty="0" smtClean="0">
                <a:solidFill>
                  <a:schemeClr val="bg1"/>
                </a:solidFill>
              </a:rPr>
              <a:t>LAS ALTAS TASAS DE INTERES</a:t>
            </a:r>
          </a:p>
          <a:p>
            <a:pPr marL="285750" indent="-285750">
              <a:buFont typeface="Arial" pitchFamily="34" charset="0"/>
              <a:buChar char="•"/>
            </a:pPr>
            <a:r>
              <a:rPr lang="es-ES" sz="2000" dirty="0" smtClean="0">
                <a:solidFill>
                  <a:schemeClr val="bg1"/>
                </a:solidFill>
              </a:rPr>
              <a:t>EL ENDEUDAMIENTO EXTERNO</a:t>
            </a:r>
            <a:endParaRPr lang="es-ES" sz="2000" dirty="0">
              <a:solidFill>
                <a:schemeClr val="bg1"/>
              </a:solidFill>
            </a:endParaRPr>
          </a:p>
        </p:txBody>
      </p:sp>
      <p:pic>
        <p:nvPicPr>
          <p:cNvPr id="1026" name="Picture 2" descr="https://upload.wikimedia.org/wikipedia/commons/thumb/9/95/Mercado_Martinez_de_Hoz.jpg/200px-Mercado_Martinez_de_Ho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905000" cy="2480743"/>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www.iprofesional.com/adjuntos/jpg/2012/03/3571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4492506"/>
            <a:ext cx="3131840" cy="234255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30270404"/>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xEl>
                                              <p:pRg st="0" end="0"/>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3">
                                            <p:txEl>
                                              <p:pRg st="1" end="1"/>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0" nodeType="clickEffect">
                                  <p:stCondLst>
                                    <p:cond delay="0"/>
                                  </p:stCondLst>
                                  <p:childTnLst>
                                    <p:animRot by="21600000">
                                      <p:cBhvr>
                                        <p:cTn id="14" dur="2000" fill="hold"/>
                                        <p:tgtEl>
                                          <p:spTgt spid="3">
                                            <p:txEl>
                                              <p:pRg st="2" end="2"/>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2000" fill="hold"/>
                                        <p:tgtEl>
                                          <p:spTgt spid="3">
                                            <p:txEl>
                                              <p:pRg st="3" end="3"/>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21600000">
                                      <p:cBhvr>
                                        <p:cTn id="22" dur="2000" fill="hold"/>
                                        <p:tgtEl>
                                          <p:spTgt spid="3">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solidFill>
                  <a:srgbClr val="C00000"/>
                </a:solidFill>
              </a:rPr>
              <a:t>LA HIPERINFLACION DE LOS OCHENTAS Y SUS CAUSAS</a:t>
            </a:r>
            <a:endParaRPr lang="es-ES" dirty="0">
              <a:solidFill>
                <a:srgbClr val="C00000"/>
              </a:solidFill>
            </a:endParaRPr>
          </a:p>
        </p:txBody>
      </p:sp>
      <p:sp>
        <p:nvSpPr>
          <p:cNvPr id="3" name="2 Marcador de texto"/>
          <p:cNvSpPr>
            <a:spLocks noGrp="1"/>
          </p:cNvSpPr>
          <p:nvPr>
            <p:ph type="body" idx="1"/>
          </p:nvPr>
        </p:nvSpPr>
        <p:spPr>
          <a:xfrm rot="19140000">
            <a:off x="1937530" y="2644502"/>
            <a:ext cx="6510528" cy="2086077"/>
          </a:xfrm>
        </p:spPr>
        <p:txBody>
          <a:bodyPr/>
          <a:lstStyle/>
          <a:p>
            <a:r>
              <a:rPr lang="es-ES" dirty="0" err="1" smtClean="0">
                <a:solidFill>
                  <a:schemeClr val="bg1"/>
                </a:solidFill>
              </a:rPr>
              <a:t>REVAlUACION</a:t>
            </a:r>
            <a:r>
              <a:rPr lang="es-ES" dirty="0" smtClean="0">
                <a:solidFill>
                  <a:schemeClr val="bg1"/>
                </a:solidFill>
              </a:rPr>
              <a:t> DEL DÓLAR DE REAGAN</a:t>
            </a:r>
          </a:p>
          <a:p>
            <a:r>
              <a:rPr lang="es-ES" dirty="0" smtClean="0">
                <a:solidFill>
                  <a:schemeClr val="bg1"/>
                </a:solidFill>
              </a:rPr>
              <a:t>DEFICIT FISCAL DEL 8% DEL PBI</a:t>
            </a:r>
          </a:p>
          <a:p>
            <a:r>
              <a:rPr lang="es-ES" dirty="0" smtClean="0">
                <a:solidFill>
                  <a:schemeClr val="bg1"/>
                </a:solidFill>
              </a:rPr>
              <a:t>HIPERINFLACION</a:t>
            </a:r>
          </a:p>
          <a:p>
            <a:r>
              <a:rPr lang="es-ES" dirty="0" smtClean="0">
                <a:solidFill>
                  <a:schemeClr val="bg1"/>
                </a:solidFill>
              </a:rPr>
              <a:t>CAIDA DEL 20% EN ELPBI PER CAPITA</a:t>
            </a:r>
            <a:endParaRPr lang="es-ES" dirty="0">
              <a:solidFill>
                <a:schemeClr val="bg1"/>
              </a:solidFill>
            </a:endParaRPr>
          </a:p>
        </p:txBody>
      </p:sp>
      <p:pic>
        <p:nvPicPr>
          <p:cNvPr id="2050" name="Picture 2" descr="http://www.raulalfonsin.com/wp-content/gallery/raulalfonsin/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50" y="-27743"/>
            <a:ext cx="2007515" cy="1872567"/>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s://upload.wikimedia.org/wikipedia/commons/thumb/f/fc/Jos%C3%A9_Luis_Machinea.jpg/250px-Jos%C3%A9_Luis_Machine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5157192"/>
            <a:ext cx="2051720" cy="1700808"/>
          </a:xfrm>
          <a:prstGeom prst="rect">
            <a:avLst/>
          </a:prstGeom>
          <a:noFill/>
          <a:extLst>
            <a:ext uri="{909E8E84-426E-40dd-AFC4-6F175D3DCCD1}">
              <a14:hiddenFill xmlns="" xmlns:a14="http://schemas.microsoft.com/office/drawing/2010/main">
                <a:solidFill>
                  <a:srgbClr val="FFFFFF"/>
                </a:solidFill>
              </a14:hiddenFill>
            </a:ext>
          </a:extLst>
        </p:spPr>
      </p:pic>
      <p:pic>
        <p:nvPicPr>
          <p:cNvPr id="2054" name="Picture 6" descr="https://upload.wikimedia.org/wikipedia/commons/thumb/3/31/Juan_Vital_Sourrouille.jpg/245px-Juan_Vital_Sourrouil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16881"/>
            <a:ext cx="2051720" cy="2016224"/>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http://www.larazon.com.ar/actualidad/Miguel-Bein-economista-Daniel-Scioli_IECIMA20150905_0006_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519" y="5000702"/>
            <a:ext cx="2016224" cy="194908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842348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solidFill>
                  <a:srgbClr val="C00000"/>
                </a:solidFill>
              </a:rPr>
              <a:t>LA CONVERTIBILIDAD DE 1991-2001</a:t>
            </a:r>
            <a:endParaRPr lang="es-ES" dirty="0">
              <a:solidFill>
                <a:srgbClr val="C00000"/>
              </a:solidFill>
            </a:endParaRPr>
          </a:p>
        </p:txBody>
      </p:sp>
      <p:sp>
        <p:nvSpPr>
          <p:cNvPr id="4" name="3 Marcador de texto"/>
          <p:cNvSpPr>
            <a:spLocks noGrp="1"/>
          </p:cNvSpPr>
          <p:nvPr>
            <p:ph type="body" sz="half" idx="2"/>
          </p:nvPr>
        </p:nvSpPr>
        <p:spPr>
          <a:xfrm rot="8266700" flipV="1">
            <a:off x="2080439" y="2571619"/>
            <a:ext cx="6307671" cy="2666928"/>
          </a:xfrm>
        </p:spPr>
        <p:txBody>
          <a:bodyPr>
            <a:normAutofit/>
          </a:bodyPr>
          <a:lstStyle/>
          <a:p>
            <a:pPr marL="285750" indent="-285750">
              <a:buFont typeface="Arial" pitchFamily="34" charset="0"/>
              <a:buChar char="•"/>
            </a:pPr>
            <a:r>
              <a:rPr lang="es-ES" sz="1800" dirty="0" smtClean="0">
                <a:solidFill>
                  <a:srgbClr val="C00000"/>
                </a:solidFill>
              </a:rPr>
              <a:t>ESTABILIDAD DE PRECIOS</a:t>
            </a:r>
          </a:p>
          <a:p>
            <a:pPr marL="285750" indent="-285750">
              <a:buFont typeface="Arial" pitchFamily="34" charset="0"/>
              <a:buChar char="•"/>
            </a:pPr>
            <a:r>
              <a:rPr lang="es-ES" sz="1800" dirty="0" smtClean="0">
                <a:solidFill>
                  <a:srgbClr val="C00000"/>
                </a:solidFill>
              </a:rPr>
              <a:t>ALTO DESEMPLEO</a:t>
            </a:r>
          </a:p>
          <a:p>
            <a:pPr marL="285750" indent="-285750">
              <a:buFont typeface="Arial" pitchFamily="34" charset="0"/>
              <a:buChar char="•"/>
            </a:pPr>
            <a:r>
              <a:rPr lang="es-ES" sz="1800" dirty="0" smtClean="0">
                <a:solidFill>
                  <a:srgbClr val="C00000"/>
                </a:solidFill>
              </a:rPr>
              <a:t>SOBREVALUACION CAMBIARIA</a:t>
            </a:r>
          </a:p>
          <a:p>
            <a:pPr marL="285750" indent="-285750">
              <a:buFont typeface="Arial" pitchFamily="34" charset="0"/>
              <a:buChar char="•"/>
            </a:pPr>
            <a:r>
              <a:rPr lang="es-ES" sz="1800" dirty="0" smtClean="0">
                <a:solidFill>
                  <a:srgbClr val="C00000"/>
                </a:solidFill>
              </a:rPr>
              <a:t>ENDEUDAMIENTO EXTERNO</a:t>
            </a:r>
          </a:p>
          <a:p>
            <a:pPr marL="285750" indent="-285750">
              <a:buFont typeface="Arial" pitchFamily="34" charset="0"/>
              <a:buChar char="•"/>
            </a:pPr>
            <a:r>
              <a:rPr lang="es-ES" sz="1800" dirty="0" smtClean="0">
                <a:solidFill>
                  <a:srgbClr val="C00000"/>
                </a:solidFill>
              </a:rPr>
              <a:t>CRECIMIENTO NULO</a:t>
            </a:r>
          </a:p>
          <a:p>
            <a:pPr marL="285750" indent="-285750">
              <a:buFont typeface="Arial" pitchFamily="34" charset="0"/>
              <a:buChar char="•"/>
            </a:pPr>
            <a:r>
              <a:rPr lang="es-ES" sz="1800" dirty="0" smtClean="0">
                <a:solidFill>
                  <a:srgbClr val="C00000"/>
                </a:solidFill>
              </a:rPr>
              <a:t>CAIDA DE UN PRESIDENTE</a:t>
            </a:r>
            <a:endParaRPr lang="es-ES" sz="1800" dirty="0">
              <a:solidFill>
                <a:srgbClr val="C00000"/>
              </a:solidFill>
            </a:endParaRPr>
          </a:p>
        </p:txBody>
      </p:sp>
      <p:pic>
        <p:nvPicPr>
          <p:cNvPr id="3074" name="Picture 2" descr="http://alejandrobodart.com.ar/files/2015/06/domingo_cavall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6565" y="4797152"/>
            <a:ext cx="2767435" cy="2060848"/>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http://www.waltergoobar.com.ar/app/webroot/uploads/4f5c0e925a0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7" y="0"/>
            <a:ext cx="2216477" cy="2222702"/>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descr="http://www.minutouno.com/adjuntos/150/imagenes/007/953/000795397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4362" y="-65152"/>
            <a:ext cx="2949638" cy="21272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24686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pPr algn="ctr"/>
            <a:r>
              <a:rPr lang="es-ES" dirty="0" smtClean="0">
                <a:solidFill>
                  <a:srgbClr val="C00000"/>
                </a:solidFill>
              </a:rPr>
              <a:t>RECUPERACION VIRTUOSA EN 2002-2007  </a:t>
            </a:r>
            <a:endParaRPr lang="es-ES" dirty="0">
              <a:solidFill>
                <a:srgbClr val="C00000"/>
              </a:solidFill>
            </a:endParaRPr>
          </a:p>
        </p:txBody>
      </p:sp>
      <p:sp>
        <p:nvSpPr>
          <p:cNvPr id="4" name="3 Marcador de texto"/>
          <p:cNvSpPr>
            <a:spLocks noGrp="1"/>
          </p:cNvSpPr>
          <p:nvPr>
            <p:ph type="body" sz="half" idx="2"/>
          </p:nvPr>
        </p:nvSpPr>
        <p:spPr>
          <a:xfrm rot="19140000">
            <a:off x="1974139" y="2656285"/>
            <a:ext cx="6342384" cy="2357804"/>
          </a:xfrm>
        </p:spPr>
        <p:txBody>
          <a:bodyPr>
            <a:normAutofit/>
          </a:bodyPr>
          <a:lstStyle/>
          <a:p>
            <a:pPr marL="342900" indent="-342900">
              <a:buFont typeface="Arial" pitchFamily="34" charset="0"/>
              <a:buChar char="•"/>
            </a:pPr>
            <a:r>
              <a:rPr lang="es-ES" sz="2400" dirty="0" smtClean="0"/>
              <a:t>TIPO DE CAMBIO COMPETITIVO 2002-2007</a:t>
            </a:r>
          </a:p>
          <a:p>
            <a:pPr marL="342900" indent="-342900">
              <a:buFont typeface="Arial" pitchFamily="34" charset="0"/>
              <a:buChar char="•"/>
            </a:pPr>
            <a:r>
              <a:rPr lang="es-ES" sz="2400" dirty="0" smtClean="0"/>
              <a:t>SUPERAVIT FISCAL</a:t>
            </a:r>
          </a:p>
          <a:p>
            <a:pPr marL="342900" indent="-342900">
              <a:buFont typeface="Arial" pitchFamily="34" charset="0"/>
              <a:buChar char="•"/>
            </a:pPr>
            <a:r>
              <a:rPr lang="es-ES" sz="2400" dirty="0" smtClean="0"/>
              <a:t>ARREGLO  PARCIAL DE LA DEUDA EXTERNA</a:t>
            </a:r>
          </a:p>
          <a:p>
            <a:pPr marL="342900" indent="-342900">
              <a:buFont typeface="Arial" pitchFamily="34" charset="0"/>
              <a:buChar char="•"/>
            </a:pPr>
            <a:r>
              <a:rPr lang="es-ES" sz="2400" dirty="0" smtClean="0"/>
              <a:t>CRECIMIENTO DEL EMPLEO</a:t>
            </a:r>
          </a:p>
          <a:p>
            <a:pPr marL="342900" indent="-342900">
              <a:buFont typeface="Arial" pitchFamily="34" charset="0"/>
              <a:buChar char="•"/>
            </a:pPr>
            <a:r>
              <a:rPr lang="es-ES" sz="2400" dirty="0" smtClean="0"/>
              <a:t>ESTABILIDAD DE PRECIOS</a:t>
            </a:r>
          </a:p>
          <a:p>
            <a:endParaRPr lang="es-ES" sz="2400" dirty="0" smtClean="0"/>
          </a:p>
        </p:txBody>
      </p:sp>
      <p:pic>
        <p:nvPicPr>
          <p:cNvPr id="4100" name="Picture 4" descr="https://soplaryhacerbotellas.files.wordpress.com/2011/02/lavagna.jpg"/>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t="13146" b="13146"/>
          <a:stretch>
            <a:fillRect/>
          </a:stretch>
        </p:blipFill>
        <p:spPr bwMode="auto">
          <a:xfrm>
            <a:off x="6828274" y="4614150"/>
            <a:ext cx="2304256" cy="2220970"/>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http://iarnoticias.com/images/personajes/5_duhalde_kirchn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21" y="0"/>
            <a:ext cx="3231042" cy="166040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1440118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200" dirty="0" smtClean="0">
                <a:solidFill>
                  <a:srgbClr val="C00000"/>
                </a:solidFill>
              </a:rPr>
              <a:t>RECAIDA EN 2012-2015</a:t>
            </a:r>
            <a:endParaRPr lang="es-ES" sz="3200" dirty="0">
              <a:solidFill>
                <a:srgbClr val="C00000"/>
              </a:solidFill>
            </a:endParaRPr>
          </a:p>
        </p:txBody>
      </p:sp>
      <p:sp>
        <p:nvSpPr>
          <p:cNvPr id="3" name="2 Marcador de contenido"/>
          <p:cNvSpPr>
            <a:spLocks noGrp="1"/>
          </p:cNvSpPr>
          <p:nvPr>
            <p:ph idx="1"/>
          </p:nvPr>
        </p:nvSpPr>
        <p:spPr>
          <a:xfrm>
            <a:off x="611560" y="1124744"/>
            <a:ext cx="5472608" cy="3528392"/>
          </a:xfrm>
        </p:spPr>
        <p:txBody>
          <a:bodyPr/>
          <a:lstStyle/>
          <a:p>
            <a:pPr>
              <a:buFont typeface="Arial" pitchFamily="34" charset="0"/>
              <a:buChar char="•"/>
            </a:pPr>
            <a:r>
              <a:rPr lang="es-ES" dirty="0" smtClean="0">
                <a:solidFill>
                  <a:srgbClr val="C00000"/>
                </a:solidFill>
              </a:rPr>
              <a:t>2007: DESTRUCCION DEL INDEC</a:t>
            </a:r>
          </a:p>
          <a:p>
            <a:pPr>
              <a:buFont typeface="Arial" pitchFamily="34" charset="0"/>
              <a:buChar char="•"/>
            </a:pPr>
            <a:r>
              <a:rPr lang="es-ES" dirty="0" smtClean="0">
                <a:solidFill>
                  <a:srgbClr val="C00000"/>
                </a:solidFill>
              </a:rPr>
              <a:t>INFLACION</a:t>
            </a:r>
          </a:p>
          <a:p>
            <a:pPr>
              <a:buFont typeface="Arial" pitchFamily="34" charset="0"/>
              <a:buChar char="•"/>
            </a:pPr>
            <a:r>
              <a:rPr lang="es-ES" dirty="0" smtClean="0">
                <a:solidFill>
                  <a:srgbClr val="C00000"/>
                </a:solidFill>
              </a:rPr>
              <a:t>CIERRE DE LA ECONOMIA</a:t>
            </a:r>
          </a:p>
          <a:p>
            <a:pPr>
              <a:buFont typeface="Arial" pitchFamily="34" charset="0"/>
              <a:buChar char="•"/>
            </a:pPr>
            <a:r>
              <a:rPr lang="es-ES" dirty="0" smtClean="0">
                <a:solidFill>
                  <a:srgbClr val="C00000"/>
                </a:solidFill>
              </a:rPr>
              <a:t>SOBREVALUACION CAMBIARIA CRECIENTE </a:t>
            </a:r>
          </a:p>
          <a:p>
            <a:pPr>
              <a:buFont typeface="Arial" pitchFamily="34" charset="0"/>
              <a:buChar char="•"/>
            </a:pPr>
            <a:r>
              <a:rPr lang="es-ES" dirty="0" smtClean="0">
                <a:solidFill>
                  <a:srgbClr val="C00000"/>
                </a:solidFill>
              </a:rPr>
              <a:t>ECONOMIA SOJA DEPENDIENTE: PRIMARIZACION</a:t>
            </a:r>
          </a:p>
          <a:p>
            <a:pPr>
              <a:buFont typeface="Arial" pitchFamily="34" charset="0"/>
              <a:buChar char="•"/>
            </a:pPr>
            <a:r>
              <a:rPr lang="es-ES" dirty="0" smtClean="0">
                <a:solidFill>
                  <a:srgbClr val="C00000"/>
                </a:solidFill>
              </a:rPr>
              <a:t>CAIDA DE LAS EXPORTACIONES </a:t>
            </a:r>
          </a:p>
          <a:p>
            <a:pPr>
              <a:buFont typeface="Arial" pitchFamily="34" charset="0"/>
              <a:buChar char="•"/>
            </a:pPr>
            <a:r>
              <a:rPr lang="es-ES" dirty="0" smtClean="0">
                <a:solidFill>
                  <a:srgbClr val="C00000"/>
                </a:solidFill>
              </a:rPr>
              <a:t>CRECIMIENTO NULO</a:t>
            </a:r>
          </a:p>
          <a:p>
            <a:pPr>
              <a:buFont typeface="Arial" pitchFamily="34" charset="0"/>
              <a:buChar char="•"/>
            </a:pPr>
            <a:r>
              <a:rPr lang="es-ES" dirty="0" smtClean="0">
                <a:solidFill>
                  <a:srgbClr val="C00000"/>
                </a:solidFill>
              </a:rPr>
              <a:t>ALTO  GASTO PUBLICO IMPRODUCTIVO</a:t>
            </a:r>
          </a:p>
          <a:p>
            <a:pPr>
              <a:buFont typeface="Arial" pitchFamily="34" charset="0"/>
              <a:buChar char="•"/>
            </a:pPr>
            <a:r>
              <a:rPr lang="es-ES" dirty="0" smtClean="0">
                <a:solidFill>
                  <a:srgbClr val="C00000"/>
                </a:solidFill>
              </a:rPr>
              <a:t>DEFICIT FISCAL</a:t>
            </a:r>
          </a:p>
          <a:p>
            <a:pPr>
              <a:buFont typeface="Arial" pitchFamily="34" charset="0"/>
              <a:buChar char="•"/>
            </a:pPr>
            <a:r>
              <a:rPr lang="es-ES" dirty="0" smtClean="0">
                <a:solidFill>
                  <a:srgbClr val="C00000"/>
                </a:solidFill>
              </a:rPr>
              <a:t>CRISIS DE BALANZA DE PAGOS Y DEUDA EXTERNA</a:t>
            </a:r>
          </a:p>
          <a:p>
            <a:endParaRPr lang="es-ES" dirty="0"/>
          </a:p>
        </p:txBody>
      </p:sp>
      <p:pic>
        <p:nvPicPr>
          <p:cNvPr id="5122" name="Picture 2" descr="http://www.sitiosargentina.com.ar/wp-content/uploads/1970/01/Cristina-Fern%C3%A1ndez-de-Kirch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0"/>
            <a:ext cx="3059832" cy="2564904"/>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http://staticd71.lavozdelinterior.com.ar/sites/default/files/styles/landscape_1008_566/public/nota_periodistica/kicillof_3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5688" y="5085184"/>
            <a:ext cx="2808312" cy="17728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6365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736</TotalTime>
  <Words>1676</Words>
  <Application>Microsoft Office PowerPoint</Application>
  <PresentationFormat>Presentación en pantalla (4:3)</PresentationFormat>
  <Paragraphs>125</Paragraphs>
  <Slides>13</Slides>
  <Notes>13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Calibri</vt:lpstr>
      <vt:lpstr>Franklin Gothic Book</vt:lpstr>
      <vt:lpstr>Franklin Gothic Medium</vt:lpstr>
      <vt:lpstr>Tunga</vt:lpstr>
      <vt:lpstr>Wingdings</vt:lpstr>
      <vt:lpstr>Ángulos</vt:lpstr>
      <vt:lpstr>Presentación de PowerPoint</vt:lpstr>
      <vt:lpstr>PRESENTACION DE la sexta edición del LIBRO:</vt:lpstr>
      <vt:lpstr>PORQUÉ CRECIO LA ARGENTINA DE 1860 A 1940</vt:lpstr>
      <vt:lpstr>EL ESTANCAMIENTO DE LOS  AÑOS 1949-55 </vt:lpstr>
      <vt:lpstr>EL ESTANCAMIENTO DE LOS SETENTAS Y EL CONTEXTO DE LA GUERRA FRIA </vt:lpstr>
      <vt:lpstr>LA HIPERINFLACION DE LOS OCHENTAS Y SUS CAUSAS</vt:lpstr>
      <vt:lpstr>LA CONVERTIBILIDAD DE 1991-2001</vt:lpstr>
      <vt:lpstr>RECUPERACION VIRTUOSA EN 2002-2007  </vt:lpstr>
      <vt:lpstr>RECAIDA EN 2012-2015</vt:lpstr>
      <vt:lpstr>Análisis de Temas vitales para la economía argentina</vt:lpstr>
      <vt:lpstr>Los inspiradores de la  DOCTRINA ECONOMICA DEL LIBRO i</vt:lpstr>
      <vt:lpstr>LA DOCTRINA ECONOMICA DEL LIBRO II</vt:lpstr>
      <vt:lpstr>Sexta edicion del libro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PRESENTACION DEL LIBRO:</dc:title>
  <dc:creator>Aula</dc:creator>
  <cp:lastModifiedBy>Usuario</cp:lastModifiedBy>
  <cp:revision>107</cp:revision>
  <dcterms:created xsi:type="dcterms:W3CDTF">2015-09-03T17:24:19Z</dcterms:created>
  <dcterms:modified xsi:type="dcterms:W3CDTF">2018-01-17T20:50:10Z</dcterms:modified>
</cp:coreProperties>
</file>